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7" r:id="rId4"/>
    <p:sldId id="258" r:id="rId5"/>
    <p:sldId id="266" r:id="rId6"/>
    <p:sldId id="264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65" r:id="rId15"/>
    <p:sldId id="268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63" r:id="rId24"/>
  </p:sldIdLst>
  <p:sldSz cx="18288000" cy="10287000"/>
  <p:notesSz cx="18288000" cy="10287000"/>
  <p:defaultTextStyle>
    <a:defPPr>
      <a:defRPr lang="el-GR"/>
    </a:defPPr>
    <a:lvl1pPr marL="0" algn="l" defTabSz="1371600">
      <a:defRPr sz="27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>
      <a:defRPr sz="27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>
      <a:defRPr sz="27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>
      <a:defRPr sz="27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>
      <a:defRPr sz="27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>
      <a:defRPr sz="27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>
      <a:defRPr sz="27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>
      <a:defRPr sz="27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>
      <a:defRPr sz="2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88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4512D-8C98-4D89-94CB-B8C493DEAB1C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FB753-E079-44D7-827D-C39A0169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workshop design.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5.jp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Προσαρμοσμένη διάταξ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" name="Εικόνα 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7" y="2903710"/>
            <a:ext cx="18309469" cy="5063713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7" y="7618806"/>
            <a:ext cx="18287204" cy="50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 bwMode="auto">
          <a:xfrm>
            <a:off x="488264" y="7644411"/>
            <a:ext cx="235271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GB" sz="1600" b="1" spc="200">
                <a:solidFill>
                  <a:schemeClr val="bg1"/>
                </a:solidFill>
                <a:latin typeface="PF Din Text Cond Pro"/>
                <a:cs typeface="Arial"/>
              </a:rPr>
              <a:t>PARTNERS</a:t>
            </a:r>
            <a:endParaRPr lang="el-GR" sz="1600" b="1" spc="200">
              <a:solidFill>
                <a:schemeClr val="bg1"/>
              </a:solidFill>
              <a:latin typeface="PF Din Text Cond Pro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6744601" y="682047"/>
            <a:ext cx="6805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6000">
                <a:solidFill>
                  <a:srgbClr val="352A6E"/>
                </a:solidFill>
                <a:latin typeface="+mj-lt"/>
                <a:cs typeface="Arial"/>
              </a:rPr>
              <a:t>Presenter</a:t>
            </a:r>
            <a:endParaRPr lang="el-GR" sz="6000">
              <a:solidFill>
                <a:srgbClr val="352A6E"/>
              </a:solidFill>
              <a:latin typeface="+mj-lt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6744601" y="1774534"/>
            <a:ext cx="680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>
                <a:solidFill>
                  <a:srgbClr val="8A63A9"/>
                </a:solidFill>
                <a:latin typeface="+mj-lt"/>
                <a:cs typeface="Arial"/>
              </a:rPr>
              <a:t>Company</a:t>
            </a:r>
            <a:endParaRPr lang="el-GR" sz="3200" b="1">
              <a:solidFill>
                <a:srgbClr val="8A63A9"/>
              </a:solidFill>
              <a:latin typeface="+mj-lt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6744601" y="2625527"/>
            <a:ext cx="5339525" cy="43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2800">
                <a:solidFill>
                  <a:srgbClr val="4D3164"/>
                </a:solidFill>
                <a:latin typeface="+mj-lt"/>
                <a:cs typeface="Arial"/>
              </a:rPr>
              <a:t>Event/Date/Location</a:t>
            </a:r>
            <a:endParaRPr/>
          </a:p>
        </p:txBody>
      </p:sp>
      <p:cxnSp>
        <p:nvCxnSpPr>
          <p:cNvPr id="44" name="Ευθεία γραμμή σύνδεσης 43"/>
          <p:cNvCxnSpPr>
            <a:cxnSpLocks/>
          </p:cNvCxnSpPr>
          <p:nvPr/>
        </p:nvCxnSpPr>
        <p:spPr bwMode="auto">
          <a:xfrm>
            <a:off x="13535021" y="8383027"/>
            <a:ext cx="0" cy="16114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Εικόνα 6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8264" y="448957"/>
            <a:ext cx="4877868" cy="3820704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47098" y="9274447"/>
            <a:ext cx="788948" cy="623540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6"/>
          <a:srcRect l="4040" t="23046" r="8081" b="23081"/>
          <a:stretch/>
        </p:blipFill>
        <p:spPr bwMode="auto">
          <a:xfrm>
            <a:off x="9194228" y="8401619"/>
            <a:ext cx="1221052" cy="421052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039867" y="8481190"/>
            <a:ext cx="1778521" cy="333213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215453" y="8349599"/>
            <a:ext cx="1192787" cy="596393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396954" y="9074524"/>
            <a:ext cx="1910696" cy="906916"/>
          </a:xfrm>
          <a:prstGeom prst="rect">
            <a:avLst/>
          </a:prstGeom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41152" y="8368031"/>
            <a:ext cx="2420841" cy="714274"/>
          </a:xfrm>
          <a:prstGeom prst="rect">
            <a:avLst/>
          </a:prstGeom>
        </p:spPr>
      </p:pic>
      <p:pic>
        <p:nvPicPr>
          <p:cNvPr id="33" name="Εικόνα 3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945770" y="9155932"/>
            <a:ext cx="860573" cy="860573"/>
          </a:xfrm>
          <a:prstGeom prst="rect">
            <a:avLst/>
          </a:prstGeom>
        </p:spPr>
      </p:pic>
      <p:pic>
        <p:nvPicPr>
          <p:cNvPr id="35" name="Εικόνα 3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30235" y="8346643"/>
            <a:ext cx="2216287" cy="533598"/>
          </a:xfrm>
          <a:prstGeom prst="rect">
            <a:avLst/>
          </a:prstGeom>
        </p:spPr>
      </p:pic>
      <p:pic>
        <p:nvPicPr>
          <p:cNvPr id="36" name="Εικόνα 35"/>
          <p:cNvPicPr>
            <a:picLocks noChangeAspect="1"/>
          </p:cNvPicPr>
          <p:nvPr/>
        </p:nvPicPr>
        <p:blipFill>
          <a:blip r:embed="rId13"/>
          <a:srcRect l="6917" t="18955" r="11382" b="15468"/>
          <a:stretch/>
        </p:blipFill>
        <p:spPr bwMode="auto">
          <a:xfrm>
            <a:off x="5476802" y="8962157"/>
            <a:ext cx="1313557" cy="1054348"/>
          </a:xfrm>
          <a:prstGeom prst="rect">
            <a:avLst/>
          </a:prstGeom>
        </p:spPr>
      </p:pic>
      <p:pic>
        <p:nvPicPr>
          <p:cNvPr id="42" name="Εικόνα 41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24910" y="9350532"/>
            <a:ext cx="2014264" cy="711949"/>
          </a:xfrm>
          <a:prstGeom prst="rect">
            <a:avLst/>
          </a:prstGeom>
        </p:spPr>
      </p:pic>
      <p:pic>
        <p:nvPicPr>
          <p:cNvPr id="62" name="Εικόνα 61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1232354" y="9350532"/>
            <a:ext cx="1696072" cy="395911"/>
          </a:xfrm>
          <a:prstGeom prst="rect">
            <a:avLst/>
          </a:prstGeom>
        </p:spPr>
      </p:pic>
      <p:pic>
        <p:nvPicPr>
          <p:cNvPr id="63" name="Εικόνα 62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9914244" y="9042744"/>
            <a:ext cx="933475" cy="912807"/>
          </a:xfrm>
          <a:prstGeom prst="rect">
            <a:avLst/>
          </a:prstGeom>
        </p:spPr>
      </p:pic>
      <p:pic>
        <p:nvPicPr>
          <p:cNvPr id="64" name="Εικόνα 63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10791824" y="8364169"/>
            <a:ext cx="2135882" cy="567249"/>
          </a:xfrm>
          <a:prstGeom prst="rect">
            <a:avLst/>
          </a:prstGeom>
        </p:spPr>
      </p:pic>
      <p:grpSp>
        <p:nvGrpSpPr>
          <p:cNvPr id="68" name="Ομάδα 67"/>
          <p:cNvGrpSpPr>
            <a:grpSpLocks noChangeAspect="1"/>
          </p:cNvGrpSpPr>
          <p:nvPr/>
        </p:nvGrpSpPr>
        <p:grpSpPr bwMode="auto">
          <a:xfrm>
            <a:off x="14008514" y="8429783"/>
            <a:ext cx="3715985" cy="1747391"/>
            <a:chOff x="15070666" y="8597060"/>
            <a:chExt cx="3552885" cy="1670691"/>
          </a:xfrm>
        </p:grpSpPr>
        <p:pic>
          <p:nvPicPr>
            <p:cNvPr id="69" name="Picture 20" descr="THE USE OF THE EU EMBLEM IN THE CONTEXT OF EU PROGRAMMES 2021-2027"/>
            <p:cNvPicPr>
              <a:picLocks noChangeAspect="1" noChangeArrowheads="1"/>
            </p:cNvPicPr>
            <p:nvPr/>
          </p:nvPicPr>
          <p:blipFill>
            <a:blip r:embed="rId18">
              <a:alphaModFix/>
            </a:blip>
            <a:srcRect r="5132"/>
            <a:stretch/>
          </p:blipFill>
          <p:spPr bwMode="auto">
            <a:xfrm>
              <a:off x="15140209" y="8597060"/>
              <a:ext cx="2996152" cy="694275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 bwMode="auto">
            <a:xfrm>
              <a:off x="15070666" y="9345714"/>
              <a:ext cx="3552885" cy="92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just" defTabSz="137160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>
                  <a:solidFill>
                    <a:srgbClr val="77797C"/>
                  </a:solidFill>
                  <a:latin typeface="+mn-lt"/>
                  <a:cs typeface="Arial"/>
                </a:rPr>
                <a:t>Funded by the European Union’s Horizon Europe Research and Innovation Actions programme under grant agreement No </a:t>
              </a:r>
              <a:r>
                <a:rPr lang="en-GB" sz="1600">
                  <a:solidFill>
                    <a:srgbClr val="77797C"/>
                  </a:solidFill>
                  <a:latin typeface="+mn-lt"/>
                  <a:cs typeface="Arial"/>
                </a:rPr>
                <a:t>101095303.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Προσαρμοσμένη διάταξ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Ορθογώνιο 21"/>
          <p:cNvSpPr/>
          <p:nvPr/>
        </p:nvSpPr>
        <p:spPr bwMode="auto">
          <a:xfrm>
            <a:off x="0" y="8497614"/>
            <a:ext cx="18288000" cy="1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26" name="Ομάδα 25"/>
          <p:cNvGrpSpPr/>
          <p:nvPr/>
        </p:nvGrpSpPr>
        <p:grpSpPr bwMode="auto">
          <a:xfrm>
            <a:off x="500490" y="8626281"/>
            <a:ext cx="17538956" cy="779579"/>
            <a:chOff x="-63388" y="9648263"/>
            <a:chExt cx="17538956" cy="779579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1794974" y="9788812"/>
              <a:ext cx="641578" cy="507068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/>
            <a:srcRect l="4040" t="23046" r="8081" b="23081"/>
            <a:stretch/>
          </p:blipFill>
          <p:spPr bwMode="auto">
            <a:xfrm>
              <a:off x="6481542" y="9942501"/>
              <a:ext cx="808083" cy="278649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46830" y="9845880"/>
              <a:ext cx="900000" cy="450000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-63388" y="9788812"/>
              <a:ext cx="1872000" cy="552336"/>
            </a:xfrm>
            <a:prstGeom prst="rect">
              <a:avLst/>
            </a:prstGeom>
          </p:spPr>
        </p:pic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1034884" y="9717324"/>
              <a:ext cx="648000" cy="648000"/>
            </a:xfrm>
            <a:prstGeom prst="rect">
              <a:avLst/>
            </a:prstGeom>
          </p:spPr>
        </p:pic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4485395" y="9873835"/>
              <a:ext cx="1802301" cy="433926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9371550" y="9806574"/>
              <a:ext cx="1638015" cy="578962"/>
            </a:xfrm>
            <a:prstGeom prst="rect">
              <a:avLst/>
            </a:prstGeom>
          </p:spPr>
        </p:pic>
        <p:grpSp>
          <p:nvGrpSpPr>
            <p:cNvPr id="20" name="Ομάδα 19"/>
            <p:cNvGrpSpPr/>
            <p:nvPr/>
          </p:nvGrpSpPr>
          <p:grpSpPr bwMode="auto">
            <a:xfrm>
              <a:off x="1938546" y="9945375"/>
              <a:ext cx="15537022" cy="327454"/>
              <a:chOff x="2825769" y="6007607"/>
              <a:chExt cx="22903181" cy="482702"/>
            </a:xfrm>
          </p:grpSpPr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9"/>
              <a:stretch/>
            </p:blipFill>
            <p:spPr bwMode="auto">
              <a:xfrm>
                <a:off x="2825769" y="6007607"/>
                <a:ext cx="2012939" cy="377133"/>
              </a:xfrm>
              <a:prstGeom prst="rect">
                <a:avLst/>
              </a:prstGeom>
            </p:spPr>
          </p:pic>
          <p:pic>
            <p:nvPicPr>
              <p:cNvPr id="16" name="Εικόνα 15"/>
              <p:cNvPicPr>
                <a:picLocks noChangeAspect="1"/>
              </p:cNvPicPr>
              <p:nvPr/>
            </p:nvPicPr>
            <p:blipFill>
              <a:blip r:embed="rId10"/>
              <a:stretch/>
            </p:blipFill>
            <p:spPr bwMode="auto">
              <a:xfrm>
                <a:off x="24032879" y="6094397"/>
                <a:ext cx="1696071" cy="395912"/>
              </a:xfrm>
              <a:prstGeom prst="rect">
                <a:avLst/>
              </a:prstGeom>
            </p:spPr>
          </p:pic>
        </p:grpSp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13818305" y="9730111"/>
              <a:ext cx="1411008" cy="669738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12"/>
            <a:srcRect l="6917" t="18955" r="11382" b="15468"/>
            <a:stretch/>
          </p:blipFill>
          <p:spPr bwMode="auto">
            <a:xfrm>
              <a:off x="12636725" y="9648263"/>
              <a:ext cx="970033" cy="778613"/>
            </a:xfrm>
            <a:prstGeom prst="rect">
              <a:avLst/>
            </a:prstGeom>
          </p:spPr>
        </p:pic>
        <p:pic>
          <p:nvPicPr>
            <p:cNvPr id="17" name="Εικόνα 16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15440860" y="9753754"/>
              <a:ext cx="689352" cy="674088"/>
            </a:xfrm>
            <a:prstGeom prst="rect">
              <a:avLst/>
            </a:prstGeom>
          </p:spPr>
        </p:pic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14"/>
            <a:stretch/>
          </p:blipFill>
          <p:spPr bwMode="auto">
            <a:xfrm>
              <a:off x="7482451" y="9903874"/>
              <a:ext cx="1692000" cy="449362"/>
            </a:xfrm>
            <a:prstGeom prst="rect">
              <a:avLst/>
            </a:prstGeom>
          </p:spPr>
        </p:pic>
      </p:grp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1257300" y="9534526"/>
            <a:ext cx="4114800" cy="547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2915900" y="9534526"/>
            <a:ext cx="4114800" cy="547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774782" y="1481138"/>
            <a:ext cx="9258300" cy="7310438"/>
          </a:xfrm>
        </p:spPr>
        <p:txBody>
          <a:bodyPr/>
          <a:lstStyle>
            <a:lvl1pPr>
              <a:defRPr sz="4800">
                <a:latin typeface="+mj-lt"/>
              </a:defRPr>
            </a:lvl1pPr>
            <a:lvl2pPr>
              <a:defRPr sz="42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59683" y="3358342"/>
            <a:ext cx="5898356" cy="5445140"/>
          </a:xfrm>
        </p:spPr>
        <p:txBody>
          <a:bodyPr>
            <a:normAutofit/>
          </a:bodyPr>
          <a:lstStyle>
            <a:lvl1pPr marL="0" indent="0">
              <a:buNone/>
              <a:defRPr lang="el-GR" sz="2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7774782" y="1481138"/>
            <a:ext cx="9258300" cy="7310438"/>
          </a:xfrm>
        </p:spPr>
        <p:txBody>
          <a:bodyPr anchor="t">
            <a:normAutofit/>
          </a:bodyPr>
          <a:lstStyle>
            <a:lvl1pPr marL="0" indent="0">
              <a:buNone/>
              <a:defRPr lang="en-US" sz="2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marL="0" lvl="0" indent="0" algn="l" defTabSz="1371600">
              <a:lnSpc>
                <a:spcPct val="90000"/>
              </a:lnSpc>
              <a:spcBef>
                <a:spcPts val="1500"/>
              </a:spcBef>
              <a:buFont typeface="Arial"/>
              <a:buNone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59683" y="3358342"/>
            <a:ext cx="5898356" cy="5445140"/>
          </a:xfrm>
        </p:spPr>
        <p:txBody>
          <a:bodyPr>
            <a:normAutofit/>
          </a:bodyPr>
          <a:lstStyle>
            <a:lvl1pPr marL="0" indent="0">
              <a:buNone/>
              <a:defRPr lang="el-GR" sz="2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3087350" y="547688"/>
            <a:ext cx="3943350" cy="8717757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57300" y="547688"/>
            <a:ext cx="11601450" cy="8717757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Προσαρμοσμένη διάταξ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Εικόνα 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805905" y="5767864"/>
            <a:ext cx="3482095" cy="4519136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642356"/>
            <a:ext cx="2647949" cy="5886450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15108935" y="-1091184"/>
            <a:ext cx="2087880" cy="42702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 bwMode="auto">
          <a:xfrm>
            <a:off x="3879845" y="4846583"/>
            <a:ext cx="680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352A6E"/>
                </a:solidFill>
                <a:latin typeface="+mj-lt"/>
                <a:cs typeface="Arial"/>
              </a:rPr>
              <a:t>VISIT: </a:t>
            </a:r>
            <a:r>
              <a:rPr lang="en-GB" sz="4800">
                <a:solidFill>
                  <a:srgbClr val="352A6E"/>
                </a:solidFill>
                <a:latin typeface="+mj-lt"/>
                <a:cs typeface="Arial"/>
              </a:rPr>
              <a:t>thesceneproject.eu</a:t>
            </a:r>
            <a:endParaRPr lang="el-GR" sz="4800">
              <a:solidFill>
                <a:srgbClr val="352A6E"/>
              </a:solidFill>
              <a:latin typeface="+mj-lt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3879845" y="5739148"/>
            <a:ext cx="6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0">
                <a:solidFill>
                  <a:srgbClr val="8A63A9"/>
                </a:solidFill>
                <a:latin typeface="+mj-lt"/>
                <a:cs typeface="Arial"/>
              </a:rPr>
              <a:t>Contact: info@thesceneproject.eu</a:t>
            </a:r>
            <a:endParaRPr lang="el-GR" sz="3600" b="0">
              <a:solidFill>
                <a:srgbClr val="8A63A9"/>
              </a:solidFill>
              <a:latin typeface="+mj-lt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3879845" y="7089006"/>
            <a:ext cx="5339525" cy="77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GB" sz="2800">
                <a:solidFill>
                  <a:srgbClr val="4D3164"/>
                </a:solidFill>
                <a:latin typeface="+mj-lt"/>
                <a:cs typeface="Arial"/>
              </a:rPr>
              <a:t>[insert here individual contact details]</a:t>
            </a:r>
            <a:endParaRPr/>
          </a:p>
        </p:txBody>
      </p:sp>
      <p:pic>
        <p:nvPicPr>
          <p:cNvPr id="59" name="Picture 20" descr="THE USE OF THE EU EMBLEM IN THE CONTEXT OF EU PROGRAMMES 2021-2027"/>
          <p:cNvPicPr>
            <a:picLocks noChangeAspect="1" noChangeArrowheads="1"/>
          </p:cNvPicPr>
          <p:nvPr/>
        </p:nvPicPr>
        <p:blipFill>
          <a:blip r:embed="rId5">
            <a:alphaModFix/>
          </a:blip>
          <a:srcRect r="5132"/>
          <a:stretch/>
        </p:blipFill>
        <p:spPr bwMode="auto">
          <a:xfrm>
            <a:off x="602160" y="8968306"/>
            <a:ext cx="3137373" cy="72700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 bwMode="auto">
          <a:xfrm>
            <a:off x="3928523" y="8968306"/>
            <a:ext cx="6117184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3716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>
                <a:solidFill>
                  <a:srgbClr val="77797C"/>
                </a:solidFill>
                <a:latin typeface="+mj-lt"/>
                <a:cs typeface="Arial"/>
              </a:rPr>
              <a:t>Funded by the European Union’s Horizon Europe Research and Innovation Actions programme under grant agreement No </a:t>
            </a:r>
            <a:r>
              <a:rPr lang="en-GB" sz="1800">
                <a:solidFill>
                  <a:srgbClr val="77797C"/>
                </a:solidFill>
                <a:latin typeface="+mj-lt"/>
                <a:cs typeface="Arial"/>
              </a:rPr>
              <a:t>101095303.</a:t>
            </a:r>
          </a:p>
        </p:txBody>
      </p:sp>
      <p:pic>
        <p:nvPicPr>
          <p:cNvPr id="61" name="Εικόνα 6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18226" y="813000"/>
            <a:ext cx="4877868" cy="382070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 bwMode="auto">
          <a:xfrm>
            <a:off x="11609567" y="2278048"/>
            <a:ext cx="304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352A6E"/>
                </a:solidFill>
                <a:latin typeface="+mj-lt"/>
                <a:cs typeface="Arial"/>
              </a:rPr>
              <a:t>FOLLOW US</a:t>
            </a:r>
            <a:endParaRPr lang="el-GR" sz="4800">
              <a:solidFill>
                <a:srgbClr val="352A6E"/>
              </a:solidFill>
              <a:latin typeface="+mj-lt"/>
              <a:cs typeface="Arial"/>
            </a:endParaRPr>
          </a:p>
        </p:txBody>
      </p:sp>
      <p:grpSp>
        <p:nvGrpSpPr>
          <p:cNvPr id="3" name="Ομάδα 2"/>
          <p:cNvGrpSpPr/>
          <p:nvPr/>
        </p:nvGrpSpPr>
        <p:grpSpPr bwMode="auto">
          <a:xfrm>
            <a:off x="11768939" y="3388107"/>
            <a:ext cx="4175378" cy="3927093"/>
            <a:chOff x="11111005" y="3388107"/>
            <a:chExt cx="4175378" cy="3927093"/>
          </a:xfrm>
        </p:grpSpPr>
        <p:grpSp>
          <p:nvGrpSpPr>
            <p:cNvPr id="2" name="Ομάδα 1"/>
            <p:cNvGrpSpPr/>
            <p:nvPr/>
          </p:nvGrpSpPr>
          <p:grpSpPr bwMode="auto">
            <a:xfrm>
              <a:off x="11111005" y="3388107"/>
              <a:ext cx="708963" cy="3927093"/>
              <a:chOff x="11111005" y="3388107"/>
              <a:chExt cx="450849" cy="2497345"/>
            </a:xfrm>
          </p:grpSpPr>
          <p:grpSp>
            <p:nvGrpSpPr>
              <p:cNvPr id="30" name="Ομάδα 29"/>
              <p:cNvGrpSpPr/>
              <p:nvPr/>
            </p:nvGrpSpPr>
            <p:grpSpPr bwMode="auto">
              <a:xfrm>
                <a:off x="11111952" y="3388107"/>
                <a:ext cx="448955" cy="454637"/>
                <a:chOff x="933355" y="5422456"/>
                <a:chExt cx="448955" cy="454637"/>
              </a:xfrm>
            </p:grpSpPr>
            <p:sp>
              <p:nvSpPr>
                <p:cNvPr id="31" name="Oval 5"/>
                <p:cNvSpPr>
                  <a:spLocks noChangeArrowheads="1"/>
                </p:cNvSpPr>
                <p:nvPr/>
              </p:nvSpPr>
              <p:spPr bwMode="auto">
                <a:xfrm>
                  <a:off x="933355" y="5422456"/>
                  <a:ext cx="448955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  <p:sp>
              <p:nvSpPr>
                <p:cNvPr id="32" name="Freeform 6"/>
                <p:cNvSpPr/>
                <p:nvPr/>
              </p:nvSpPr>
              <p:spPr bwMode="auto">
                <a:xfrm>
                  <a:off x="1100055" y="5555058"/>
                  <a:ext cx="104188" cy="204587"/>
                </a:xfrm>
                <a:custGeom>
                  <a:avLst/>
                  <a:gdLst>
                    <a:gd name="T0" fmla="*/ 14 w 49"/>
                    <a:gd name="T1" fmla="*/ 52 h 95"/>
                    <a:gd name="T2" fmla="*/ 0 w 49"/>
                    <a:gd name="T3" fmla="*/ 52 h 95"/>
                    <a:gd name="T4" fmla="*/ 0 w 49"/>
                    <a:gd name="T5" fmla="*/ 35 h 95"/>
                    <a:gd name="T6" fmla="*/ 14 w 49"/>
                    <a:gd name="T7" fmla="*/ 35 h 95"/>
                    <a:gd name="T8" fmla="*/ 14 w 49"/>
                    <a:gd name="T9" fmla="*/ 22 h 95"/>
                    <a:gd name="T10" fmla="*/ 20 w 49"/>
                    <a:gd name="T11" fmla="*/ 6 h 95"/>
                    <a:gd name="T12" fmla="*/ 36 w 49"/>
                    <a:gd name="T13" fmla="*/ 0 h 95"/>
                    <a:gd name="T14" fmla="*/ 49 w 49"/>
                    <a:gd name="T15" fmla="*/ 1 h 95"/>
                    <a:gd name="T16" fmla="*/ 49 w 49"/>
                    <a:gd name="T17" fmla="*/ 16 h 95"/>
                    <a:gd name="T18" fmla="*/ 40 w 49"/>
                    <a:gd name="T19" fmla="*/ 16 h 95"/>
                    <a:gd name="T20" fmla="*/ 33 w 49"/>
                    <a:gd name="T21" fmla="*/ 18 h 95"/>
                    <a:gd name="T22" fmla="*/ 32 w 49"/>
                    <a:gd name="T23" fmla="*/ 24 h 95"/>
                    <a:gd name="T24" fmla="*/ 32 w 49"/>
                    <a:gd name="T25" fmla="*/ 35 h 95"/>
                    <a:gd name="T26" fmla="*/ 47 w 49"/>
                    <a:gd name="T27" fmla="*/ 35 h 95"/>
                    <a:gd name="T28" fmla="*/ 45 w 49"/>
                    <a:gd name="T29" fmla="*/ 52 h 95"/>
                    <a:gd name="T30" fmla="*/ 32 w 49"/>
                    <a:gd name="T31" fmla="*/ 52 h 95"/>
                    <a:gd name="T32" fmla="*/ 32 w 49"/>
                    <a:gd name="T33" fmla="*/ 95 h 95"/>
                    <a:gd name="T34" fmla="*/ 14 w 49"/>
                    <a:gd name="T35" fmla="*/ 95 h 95"/>
                    <a:gd name="T36" fmla="*/ 14 w 49"/>
                    <a:gd name="T37" fmla="*/ 5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9" h="95" extrusionOk="0">
                      <a:moveTo>
                        <a:pt x="14" y="5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15"/>
                        <a:pt x="16" y="10"/>
                        <a:pt x="20" y="6"/>
                      </a:cubicBezTo>
                      <a:cubicBezTo>
                        <a:pt x="24" y="2"/>
                        <a:pt x="29" y="0"/>
                        <a:pt x="36" y="0"/>
                      </a:cubicBezTo>
                      <a:cubicBezTo>
                        <a:pt x="41" y="0"/>
                        <a:pt x="46" y="0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7" y="16"/>
                        <a:pt x="34" y="16"/>
                        <a:pt x="33" y="18"/>
                      </a:cubicBezTo>
                      <a:cubicBezTo>
                        <a:pt x="32" y="19"/>
                        <a:pt x="32" y="21"/>
                        <a:pt x="32" y="24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5" y="52"/>
                        <a:pt x="45" y="52"/>
                        <a:pt x="45" y="52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2" y="95"/>
                        <a:pt x="32" y="95"/>
                        <a:pt x="32" y="9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</p:grpSp>
          <p:grpSp>
            <p:nvGrpSpPr>
              <p:cNvPr id="33" name="Ομάδα 32"/>
              <p:cNvGrpSpPr/>
              <p:nvPr/>
            </p:nvGrpSpPr>
            <p:grpSpPr bwMode="auto">
              <a:xfrm>
                <a:off x="11111952" y="4749913"/>
                <a:ext cx="448955" cy="454637"/>
                <a:chOff x="4218117" y="5422456"/>
                <a:chExt cx="448955" cy="454637"/>
              </a:xfrm>
            </p:grpSpPr>
            <p:sp>
              <p:nvSpPr>
                <p:cNvPr id="35" name="Oval 11"/>
                <p:cNvSpPr>
                  <a:spLocks noChangeArrowheads="1"/>
                </p:cNvSpPr>
                <p:nvPr/>
              </p:nvSpPr>
              <p:spPr bwMode="auto">
                <a:xfrm>
                  <a:off x="4218117" y="5422456"/>
                  <a:ext cx="448955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  <p:sp>
              <p:nvSpPr>
                <p:cNvPr id="36" name="Freeform 12"/>
                <p:cNvSpPr/>
                <p:nvPr/>
              </p:nvSpPr>
              <p:spPr bwMode="auto">
                <a:xfrm>
                  <a:off x="4356403" y="5574002"/>
                  <a:ext cx="193221" cy="161018"/>
                </a:xfrm>
                <a:custGeom>
                  <a:avLst/>
                  <a:gdLst>
                    <a:gd name="T0" fmla="*/ 81 w 91"/>
                    <a:gd name="T1" fmla="*/ 21 h 74"/>
                    <a:gd name="T2" fmla="*/ 75 w 91"/>
                    <a:gd name="T3" fmla="*/ 46 h 74"/>
                    <a:gd name="T4" fmla="*/ 57 w 91"/>
                    <a:gd name="T5" fmla="*/ 66 h 74"/>
                    <a:gd name="T6" fmla="*/ 28 w 91"/>
                    <a:gd name="T7" fmla="*/ 74 h 74"/>
                    <a:gd name="T8" fmla="*/ 0 w 91"/>
                    <a:gd name="T9" fmla="*/ 66 h 74"/>
                    <a:gd name="T10" fmla="*/ 4 w 91"/>
                    <a:gd name="T11" fmla="*/ 66 h 74"/>
                    <a:gd name="T12" fmla="*/ 27 w 91"/>
                    <a:gd name="T13" fmla="*/ 58 h 74"/>
                    <a:gd name="T14" fmla="*/ 16 w 91"/>
                    <a:gd name="T15" fmla="*/ 54 h 74"/>
                    <a:gd name="T16" fmla="*/ 10 w 91"/>
                    <a:gd name="T17" fmla="*/ 45 h 74"/>
                    <a:gd name="T18" fmla="*/ 13 w 91"/>
                    <a:gd name="T19" fmla="*/ 45 h 74"/>
                    <a:gd name="T20" fmla="*/ 18 w 91"/>
                    <a:gd name="T21" fmla="*/ 45 h 74"/>
                    <a:gd name="T22" fmla="*/ 8 w 91"/>
                    <a:gd name="T23" fmla="*/ 38 h 74"/>
                    <a:gd name="T24" fmla="*/ 3 w 91"/>
                    <a:gd name="T25" fmla="*/ 27 h 74"/>
                    <a:gd name="T26" fmla="*/ 3 w 91"/>
                    <a:gd name="T27" fmla="*/ 26 h 74"/>
                    <a:gd name="T28" fmla="*/ 12 w 91"/>
                    <a:gd name="T29" fmla="*/ 29 h 74"/>
                    <a:gd name="T30" fmla="*/ 6 w 91"/>
                    <a:gd name="T31" fmla="*/ 22 h 74"/>
                    <a:gd name="T32" fmla="*/ 3 w 91"/>
                    <a:gd name="T33" fmla="*/ 13 h 74"/>
                    <a:gd name="T34" fmla="*/ 6 w 91"/>
                    <a:gd name="T35" fmla="*/ 4 h 74"/>
                    <a:gd name="T36" fmla="*/ 23 w 91"/>
                    <a:gd name="T37" fmla="*/ 18 h 74"/>
                    <a:gd name="T38" fmla="*/ 44 w 91"/>
                    <a:gd name="T39" fmla="*/ 23 h 74"/>
                    <a:gd name="T40" fmla="*/ 44 w 91"/>
                    <a:gd name="T41" fmla="*/ 19 h 74"/>
                    <a:gd name="T42" fmla="*/ 47 w 91"/>
                    <a:gd name="T43" fmla="*/ 10 h 74"/>
                    <a:gd name="T44" fmla="*/ 53 w 91"/>
                    <a:gd name="T45" fmla="*/ 3 h 74"/>
                    <a:gd name="T46" fmla="*/ 63 w 91"/>
                    <a:gd name="T47" fmla="*/ 0 h 74"/>
                    <a:gd name="T48" fmla="*/ 70 w 91"/>
                    <a:gd name="T49" fmla="*/ 2 h 74"/>
                    <a:gd name="T50" fmla="*/ 76 w 91"/>
                    <a:gd name="T51" fmla="*/ 6 h 74"/>
                    <a:gd name="T52" fmla="*/ 88 w 91"/>
                    <a:gd name="T53" fmla="*/ 2 h 74"/>
                    <a:gd name="T54" fmla="*/ 80 w 91"/>
                    <a:gd name="T55" fmla="*/ 12 h 74"/>
                    <a:gd name="T56" fmla="*/ 91 w 91"/>
                    <a:gd name="T57" fmla="*/ 9 h 74"/>
                    <a:gd name="T58" fmla="*/ 81 w 91"/>
                    <a:gd name="T59" fmla="*/ 19 h 74"/>
                    <a:gd name="T60" fmla="*/ 81 w 91"/>
                    <a:gd name="T61" fmla="*/ 2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" h="74" extrusionOk="0">
                      <a:moveTo>
                        <a:pt x="81" y="21"/>
                      </a:moveTo>
                      <a:cubicBezTo>
                        <a:pt x="81" y="30"/>
                        <a:pt x="79" y="38"/>
                        <a:pt x="75" y="46"/>
                      </a:cubicBezTo>
                      <a:cubicBezTo>
                        <a:pt x="71" y="54"/>
                        <a:pt x="65" y="61"/>
                        <a:pt x="57" y="66"/>
                      </a:cubicBezTo>
                      <a:cubicBezTo>
                        <a:pt x="49" y="71"/>
                        <a:pt x="39" y="74"/>
                        <a:pt x="28" y="74"/>
                      </a:cubicBezTo>
                      <a:cubicBezTo>
                        <a:pt x="18" y="74"/>
                        <a:pt x="8" y="71"/>
                        <a:pt x="0" y="66"/>
                      </a:cubicBezTo>
                      <a:cubicBezTo>
                        <a:pt x="1" y="66"/>
                        <a:pt x="2" y="66"/>
                        <a:pt x="4" y="66"/>
                      </a:cubicBezTo>
                      <a:cubicBezTo>
                        <a:pt x="13" y="66"/>
                        <a:pt x="21" y="63"/>
                        <a:pt x="27" y="58"/>
                      </a:cubicBezTo>
                      <a:cubicBezTo>
                        <a:pt x="23" y="58"/>
                        <a:pt x="20" y="57"/>
                        <a:pt x="16" y="54"/>
                      </a:cubicBezTo>
                      <a:cubicBezTo>
                        <a:pt x="13" y="52"/>
                        <a:pt x="11" y="49"/>
                        <a:pt x="10" y="45"/>
                      </a:cubicBezTo>
                      <a:cubicBezTo>
                        <a:pt x="11" y="45"/>
                        <a:pt x="12" y="45"/>
                        <a:pt x="13" y="45"/>
                      </a:cubicBezTo>
                      <a:cubicBezTo>
                        <a:pt x="15" y="45"/>
                        <a:pt x="17" y="45"/>
                        <a:pt x="18" y="45"/>
                      </a:cubicBezTo>
                      <a:cubicBezTo>
                        <a:pt x="14" y="44"/>
                        <a:pt x="11" y="42"/>
                        <a:pt x="8" y="38"/>
                      </a:cubicBezTo>
                      <a:cubicBezTo>
                        <a:pt x="5" y="35"/>
                        <a:pt x="3" y="31"/>
                        <a:pt x="3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6" y="28"/>
                        <a:pt x="9" y="29"/>
                        <a:pt x="12" y="29"/>
                      </a:cubicBezTo>
                      <a:cubicBezTo>
                        <a:pt x="9" y="27"/>
                        <a:pt x="7" y="25"/>
                        <a:pt x="6" y="22"/>
                      </a:cubicBezTo>
                      <a:cubicBezTo>
                        <a:pt x="4" y="19"/>
                        <a:pt x="3" y="16"/>
                        <a:pt x="3" y="13"/>
                      </a:cubicBezTo>
                      <a:cubicBezTo>
                        <a:pt x="3" y="10"/>
                        <a:pt x="4" y="7"/>
                        <a:pt x="6" y="4"/>
                      </a:cubicBezTo>
                      <a:cubicBezTo>
                        <a:pt x="11" y="10"/>
                        <a:pt x="16" y="14"/>
                        <a:pt x="23" y="18"/>
                      </a:cubicBezTo>
                      <a:cubicBezTo>
                        <a:pt x="30" y="21"/>
                        <a:pt x="37" y="23"/>
                        <a:pt x="44" y="23"/>
                      </a:cubicBezTo>
                      <a:cubicBezTo>
                        <a:pt x="44" y="22"/>
                        <a:pt x="44" y="20"/>
                        <a:pt x="44" y="19"/>
                      </a:cubicBezTo>
                      <a:cubicBezTo>
                        <a:pt x="44" y="16"/>
                        <a:pt x="45" y="13"/>
                        <a:pt x="47" y="10"/>
                      </a:cubicBezTo>
                      <a:cubicBezTo>
                        <a:pt x="48" y="7"/>
                        <a:pt x="51" y="5"/>
                        <a:pt x="53" y="3"/>
                      </a:cubicBezTo>
                      <a:cubicBezTo>
                        <a:pt x="56" y="1"/>
                        <a:pt x="59" y="0"/>
                        <a:pt x="63" y="0"/>
                      </a:cubicBezTo>
                      <a:cubicBezTo>
                        <a:pt x="65" y="0"/>
                        <a:pt x="68" y="1"/>
                        <a:pt x="70" y="2"/>
                      </a:cubicBezTo>
                      <a:cubicBezTo>
                        <a:pt x="72" y="3"/>
                        <a:pt x="75" y="4"/>
                        <a:pt x="76" y="6"/>
                      </a:cubicBezTo>
                      <a:cubicBezTo>
                        <a:pt x="81" y="5"/>
                        <a:pt x="85" y="4"/>
                        <a:pt x="88" y="2"/>
                      </a:cubicBezTo>
                      <a:cubicBezTo>
                        <a:pt x="87" y="6"/>
                        <a:pt x="84" y="10"/>
                        <a:pt x="80" y="12"/>
                      </a:cubicBezTo>
                      <a:cubicBezTo>
                        <a:pt x="84" y="12"/>
                        <a:pt x="87" y="11"/>
                        <a:pt x="91" y="9"/>
                      </a:cubicBezTo>
                      <a:cubicBezTo>
                        <a:pt x="88" y="13"/>
                        <a:pt x="85" y="16"/>
                        <a:pt x="81" y="19"/>
                      </a:cubicBezTo>
                      <a:cubicBezTo>
                        <a:pt x="81" y="19"/>
                        <a:pt x="81" y="20"/>
                        <a:pt x="81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</p:grpSp>
          <p:grpSp>
            <p:nvGrpSpPr>
              <p:cNvPr id="42" name="Ομάδα 41"/>
              <p:cNvGrpSpPr/>
              <p:nvPr/>
            </p:nvGrpSpPr>
            <p:grpSpPr bwMode="auto">
              <a:xfrm>
                <a:off x="11111005" y="4069010"/>
                <a:ext cx="450849" cy="454637"/>
                <a:chOff x="933355" y="6122042"/>
                <a:chExt cx="450849" cy="454637"/>
              </a:xfrm>
            </p:grpSpPr>
            <p:sp>
              <p:nvSpPr>
                <p:cNvPr id="62" name="Oval 7"/>
                <p:cNvSpPr>
                  <a:spLocks noChangeArrowheads="1"/>
                </p:cNvSpPr>
                <p:nvPr/>
              </p:nvSpPr>
              <p:spPr bwMode="auto">
                <a:xfrm>
                  <a:off x="933355" y="6122042"/>
                  <a:ext cx="450849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  <p:sp>
              <p:nvSpPr>
                <p:cNvPr id="63" name="Freeform 8"/>
                <p:cNvSpPr>
                  <a:spLocks noEditPoints="1"/>
                </p:cNvSpPr>
                <p:nvPr/>
              </p:nvSpPr>
              <p:spPr bwMode="auto">
                <a:xfrm>
                  <a:off x="1077324" y="6247067"/>
                  <a:ext cx="172384" cy="174278"/>
                </a:xfrm>
                <a:custGeom>
                  <a:avLst/>
                  <a:gdLst>
                    <a:gd name="T0" fmla="*/ 3 w 80"/>
                    <a:gd name="T1" fmla="*/ 16 h 80"/>
                    <a:gd name="T2" fmla="*/ 0 w 80"/>
                    <a:gd name="T3" fmla="*/ 9 h 80"/>
                    <a:gd name="T4" fmla="*/ 3 w 80"/>
                    <a:gd name="T5" fmla="*/ 3 h 80"/>
                    <a:gd name="T6" fmla="*/ 10 w 80"/>
                    <a:gd name="T7" fmla="*/ 0 h 80"/>
                    <a:gd name="T8" fmla="*/ 16 w 80"/>
                    <a:gd name="T9" fmla="*/ 3 h 80"/>
                    <a:gd name="T10" fmla="*/ 19 w 80"/>
                    <a:gd name="T11" fmla="*/ 9 h 80"/>
                    <a:gd name="T12" fmla="*/ 16 w 80"/>
                    <a:gd name="T13" fmla="*/ 16 h 80"/>
                    <a:gd name="T14" fmla="*/ 10 w 80"/>
                    <a:gd name="T15" fmla="*/ 19 h 80"/>
                    <a:gd name="T16" fmla="*/ 3 w 80"/>
                    <a:gd name="T17" fmla="*/ 16 h 80"/>
                    <a:gd name="T18" fmla="*/ 1 w 80"/>
                    <a:gd name="T19" fmla="*/ 80 h 80"/>
                    <a:gd name="T20" fmla="*/ 1 w 80"/>
                    <a:gd name="T21" fmla="*/ 26 h 80"/>
                    <a:gd name="T22" fmla="*/ 18 w 80"/>
                    <a:gd name="T23" fmla="*/ 26 h 80"/>
                    <a:gd name="T24" fmla="*/ 18 w 80"/>
                    <a:gd name="T25" fmla="*/ 80 h 80"/>
                    <a:gd name="T26" fmla="*/ 1 w 80"/>
                    <a:gd name="T27" fmla="*/ 80 h 80"/>
                    <a:gd name="T28" fmla="*/ 63 w 80"/>
                    <a:gd name="T29" fmla="*/ 80 h 80"/>
                    <a:gd name="T30" fmla="*/ 63 w 80"/>
                    <a:gd name="T31" fmla="*/ 54 h 80"/>
                    <a:gd name="T32" fmla="*/ 62 w 80"/>
                    <a:gd name="T33" fmla="*/ 44 h 80"/>
                    <a:gd name="T34" fmla="*/ 55 w 80"/>
                    <a:gd name="T35" fmla="*/ 40 h 80"/>
                    <a:gd name="T36" fmla="*/ 47 w 80"/>
                    <a:gd name="T37" fmla="*/ 44 h 80"/>
                    <a:gd name="T38" fmla="*/ 45 w 80"/>
                    <a:gd name="T39" fmla="*/ 53 h 80"/>
                    <a:gd name="T40" fmla="*/ 45 w 80"/>
                    <a:gd name="T41" fmla="*/ 80 h 80"/>
                    <a:gd name="T42" fmla="*/ 28 w 80"/>
                    <a:gd name="T43" fmla="*/ 80 h 80"/>
                    <a:gd name="T44" fmla="*/ 28 w 80"/>
                    <a:gd name="T45" fmla="*/ 26 h 80"/>
                    <a:gd name="T46" fmla="*/ 44 w 80"/>
                    <a:gd name="T47" fmla="*/ 26 h 80"/>
                    <a:gd name="T48" fmla="*/ 44 w 80"/>
                    <a:gd name="T49" fmla="*/ 34 h 80"/>
                    <a:gd name="T50" fmla="*/ 45 w 80"/>
                    <a:gd name="T51" fmla="*/ 34 h 80"/>
                    <a:gd name="T52" fmla="*/ 50 w 80"/>
                    <a:gd name="T53" fmla="*/ 28 h 80"/>
                    <a:gd name="T54" fmla="*/ 60 w 80"/>
                    <a:gd name="T55" fmla="*/ 25 h 80"/>
                    <a:gd name="T56" fmla="*/ 76 w 80"/>
                    <a:gd name="T57" fmla="*/ 32 h 80"/>
                    <a:gd name="T58" fmla="*/ 80 w 80"/>
                    <a:gd name="T59" fmla="*/ 51 h 80"/>
                    <a:gd name="T60" fmla="*/ 80 w 80"/>
                    <a:gd name="T61" fmla="*/ 80 h 80"/>
                    <a:gd name="T62" fmla="*/ 63 w 80"/>
                    <a:gd name="T6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80" extrusionOk="0">
                      <a:moveTo>
                        <a:pt x="3" y="16"/>
                      </a:moveTo>
                      <a:cubicBezTo>
                        <a:pt x="1" y="14"/>
                        <a:pt x="0" y="12"/>
                        <a:pt x="0" y="9"/>
                      </a:cubicBezTo>
                      <a:cubicBezTo>
                        <a:pt x="0" y="7"/>
                        <a:pt x="1" y="5"/>
                        <a:pt x="3" y="3"/>
                      </a:cubicBezTo>
                      <a:cubicBezTo>
                        <a:pt x="5" y="1"/>
                        <a:pt x="7" y="0"/>
                        <a:pt x="10" y="0"/>
                      </a:cubicBezTo>
                      <a:cubicBezTo>
                        <a:pt x="12" y="0"/>
                        <a:pt x="15" y="1"/>
                        <a:pt x="16" y="3"/>
                      </a:cubicBezTo>
                      <a:cubicBezTo>
                        <a:pt x="18" y="5"/>
                        <a:pt x="19" y="7"/>
                        <a:pt x="19" y="9"/>
                      </a:cubicBezTo>
                      <a:cubicBezTo>
                        <a:pt x="19" y="12"/>
                        <a:pt x="18" y="14"/>
                        <a:pt x="16" y="16"/>
                      </a:cubicBezTo>
                      <a:cubicBezTo>
                        <a:pt x="15" y="18"/>
                        <a:pt x="12" y="19"/>
                        <a:pt x="10" y="19"/>
                      </a:cubicBezTo>
                      <a:cubicBezTo>
                        <a:pt x="7" y="19"/>
                        <a:pt x="5" y="18"/>
                        <a:pt x="3" y="16"/>
                      </a:cubicBezTo>
                      <a:close/>
                      <a:moveTo>
                        <a:pt x="1" y="80"/>
                      </a:move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80"/>
                        <a:pt x="18" y="80"/>
                        <a:pt x="18" y="80"/>
                      </a:cubicBezTo>
                      <a:lnTo>
                        <a:pt x="1" y="80"/>
                      </a:lnTo>
                      <a:close/>
                      <a:moveTo>
                        <a:pt x="63" y="80"/>
                      </a:move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3" y="49"/>
                        <a:pt x="63" y="46"/>
                        <a:pt x="62" y="44"/>
                      </a:cubicBezTo>
                      <a:cubicBezTo>
                        <a:pt x="61" y="41"/>
                        <a:pt x="59" y="40"/>
                        <a:pt x="55" y="40"/>
                      </a:cubicBezTo>
                      <a:cubicBezTo>
                        <a:pt x="51" y="40"/>
                        <a:pt x="48" y="41"/>
                        <a:pt x="47" y="44"/>
                      </a:cubicBezTo>
                      <a:cubicBezTo>
                        <a:pt x="45" y="46"/>
                        <a:pt x="45" y="49"/>
                        <a:pt x="45" y="53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28" y="80"/>
                        <a:pt x="28" y="80"/>
                        <a:pt x="28" y="80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6" y="31"/>
                        <a:pt x="48" y="29"/>
                        <a:pt x="50" y="28"/>
                      </a:cubicBezTo>
                      <a:cubicBezTo>
                        <a:pt x="53" y="26"/>
                        <a:pt x="56" y="25"/>
                        <a:pt x="60" y="25"/>
                      </a:cubicBezTo>
                      <a:cubicBezTo>
                        <a:pt x="68" y="25"/>
                        <a:pt x="73" y="27"/>
                        <a:pt x="76" y="32"/>
                      </a:cubicBezTo>
                      <a:cubicBezTo>
                        <a:pt x="79" y="36"/>
                        <a:pt x="80" y="42"/>
                        <a:pt x="80" y="51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lnTo>
                        <a:pt x="63" y="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</p:grpSp>
          <p:grpSp>
            <p:nvGrpSpPr>
              <p:cNvPr id="64" name="Ομάδα 63"/>
              <p:cNvGrpSpPr/>
              <p:nvPr/>
            </p:nvGrpSpPr>
            <p:grpSpPr bwMode="auto">
              <a:xfrm>
                <a:off x="11111005" y="5430815"/>
                <a:ext cx="450849" cy="454637"/>
                <a:chOff x="4222617" y="6122042"/>
                <a:chExt cx="450849" cy="454637"/>
              </a:xfrm>
            </p:grpSpPr>
            <p:sp>
              <p:nvSpPr>
                <p:cNvPr id="65" name="Oval 9"/>
                <p:cNvSpPr>
                  <a:spLocks noChangeArrowheads="1"/>
                </p:cNvSpPr>
                <p:nvPr/>
              </p:nvSpPr>
              <p:spPr bwMode="auto">
                <a:xfrm>
                  <a:off x="4222617" y="6122042"/>
                  <a:ext cx="450849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  <p:sp>
              <p:nvSpPr>
                <p:cNvPr id="66" name="Freeform 10"/>
                <p:cNvSpPr>
                  <a:spLocks noEditPoints="1"/>
                </p:cNvSpPr>
                <p:nvPr/>
              </p:nvSpPr>
              <p:spPr bwMode="auto">
                <a:xfrm>
                  <a:off x="4343854" y="6271693"/>
                  <a:ext cx="208376" cy="147757"/>
                </a:xfrm>
                <a:custGeom>
                  <a:avLst/>
                  <a:gdLst>
                    <a:gd name="T0" fmla="*/ 95 w 97"/>
                    <a:gd name="T1" fmla="*/ 10 h 68"/>
                    <a:gd name="T2" fmla="*/ 97 w 97"/>
                    <a:gd name="T3" fmla="*/ 25 h 68"/>
                    <a:gd name="T4" fmla="*/ 97 w 97"/>
                    <a:gd name="T5" fmla="*/ 34 h 68"/>
                    <a:gd name="T6" fmla="*/ 97 w 97"/>
                    <a:gd name="T7" fmla="*/ 43 h 68"/>
                    <a:gd name="T8" fmla="*/ 95 w 97"/>
                    <a:gd name="T9" fmla="*/ 58 h 68"/>
                    <a:gd name="T10" fmla="*/ 92 w 97"/>
                    <a:gd name="T11" fmla="*/ 63 h 68"/>
                    <a:gd name="T12" fmla="*/ 86 w 97"/>
                    <a:gd name="T13" fmla="*/ 66 h 68"/>
                    <a:gd name="T14" fmla="*/ 64 w 97"/>
                    <a:gd name="T15" fmla="*/ 68 h 68"/>
                    <a:gd name="T16" fmla="*/ 48 w 97"/>
                    <a:gd name="T17" fmla="*/ 68 h 68"/>
                    <a:gd name="T18" fmla="*/ 32 w 97"/>
                    <a:gd name="T19" fmla="*/ 68 h 68"/>
                    <a:gd name="T20" fmla="*/ 10 w 97"/>
                    <a:gd name="T21" fmla="*/ 66 h 68"/>
                    <a:gd name="T22" fmla="*/ 5 w 97"/>
                    <a:gd name="T23" fmla="*/ 63 h 68"/>
                    <a:gd name="T24" fmla="*/ 2 w 97"/>
                    <a:gd name="T25" fmla="*/ 58 h 68"/>
                    <a:gd name="T26" fmla="*/ 0 w 97"/>
                    <a:gd name="T27" fmla="*/ 43 h 68"/>
                    <a:gd name="T28" fmla="*/ 0 w 97"/>
                    <a:gd name="T29" fmla="*/ 34 h 68"/>
                    <a:gd name="T30" fmla="*/ 0 w 97"/>
                    <a:gd name="T31" fmla="*/ 25 h 68"/>
                    <a:gd name="T32" fmla="*/ 2 w 97"/>
                    <a:gd name="T33" fmla="*/ 10 h 68"/>
                    <a:gd name="T34" fmla="*/ 5 w 97"/>
                    <a:gd name="T35" fmla="*/ 5 h 68"/>
                    <a:gd name="T36" fmla="*/ 10 w 97"/>
                    <a:gd name="T37" fmla="*/ 2 h 68"/>
                    <a:gd name="T38" fmla="*/ 32 w 97"/>
                    <a:gd name="T39" fmla="*/ 0 h 68"/>
                    <a:gd name="T40" fmla="*/ 48 w 97"/>
                    <a:gd name="T41" fmla="*/ 0 h 68"/>
                    <a:gd name="T42" fmla="*/ 64 w 97"/>
                    <a:gd name="T43" fmla="*/ 0 h 68"/>
                    <a:gd name="T44" fmla="*/ 86 w 97"/>
                    <a:gd name="T45" fmla="*/ 2 h 68"/>
                    <a:gd name="T46" fmla="*/ 92 w 97"/>
                    <a:gd name="T47" fmla="*/ 5 h 68"/>
                    <a:gd name="T48" fmla="*/ 95 w 97"/>
                    <a:gd name="T49" fmla="*/ 10 h 68"/>
                    <a:gd name="T50" fmla="*/ 38 w 97"/>
                    <a:gd name="T51" fmla="*/ 48 h 68"/>
                    <a:gd name="T52" fmla="*/ 64 w 97"/>
                    <a:gd name="T53" fmla="*/ 34 h 68"/>
                    <a:gd name="T54" fmla="*/ 38 w 97"/>
                    <a:gd name="T55" fmla="*/ 20 h 68"/>
                    <a:gd name="T56" fmla="*/ 38 w 97"/>
                    <a:gd name="T57" fmla="*/ 4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7" h="68" extrusionOk="0">
                      <a:moveTo>
                        <a:pt x="95" y="10"/>
                      </a:moveTo>
                      <a:cubicBezTo>
                        <a:pt x="96" y="14"/>
                        <a:pt x="96" y="19"/>
                        <a:pt x="97" y="25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6" y="49"/>
                        <a:pt x="96" y="54"/>
                        <a:pt x="95" y="58"/>
                      </a:cubicBezTo>
                      <a:cubicBezTo>
                        <a:pt x="94" y="60"/>
                        <a:pt x="93" y="61"/>
                        <a:pt x="92" y="63"/>
                      </a:cubicBezTo>
                      <a:cubicBezTo>
                        <a:pt x="90" y="64"/>
                        <a:pt x="88" y="65"/>
                        <a:pt x="86" y="66"/>
                      </a:cubicBezTo>
                      <a:cubicBezTo>
                        <a:pt x="83" y="67"/>
                        <a:pt x="76" y="68"/>
                        <a:pt x="64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21" y="68"/>
                        <a:pt x="13" y="67"/>
                        <a:pt x="10" y="66"/>
                      </a:cubicBezTo>
                      <a:cubicBezTo>
                        <a:pt x="8" y="65"/>
                        <a:pt x="6" y="64"/>
                        <a:pt x="5" y="63"/>
                      </a:cubicBezTo>
                      <a:cubicBezTo>
                        <a:pt x="3" y="61"/>
                        <a:pt x="2" y="60"/>
                        <a:pt x="2" y="58"/>
                      </a:cubicBezTo>
                      <a:cubicBezTo>
                        <a:pt x="1" y="54"/>
                        <a:pt x="0" y="49"/>
                        <a:pt x="0" y="43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1"/>
                        <a:pt x="0" y="28"/>
                        <a:pt x="0" y="25"/>
                      </a:cubicBezTo>
                      <a:cubicBezTo>
                        <a:pt x="0" y="19"/>
                        <a:pt x="1" y="14"/>
                        <a:pt x="2" y="10"/>
                      </a:cubicBezTo>
                      <a:cubicBezTo>
                        <a:pt x="2" y="8"/>
                        <a:pt x="3" y="7"/>
                        <a:pt x="5" y="5"/>
                      </a:cubicBezTo>
                      <a:cubicBezTo>
                        <a:pt x="6" y="3"/>
                        <a:pt x="8" y="2"/>
                        <a:pt x="10" y="2"/>
                      </a:cubicBezTo>
                      <a:cubicBezTo>
                        <a:pt x="13" y="1"/>
                        <a:pt x="21" y="0"/>
                        <a:pt x="3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6" y="0"/>
                        <a:pt x="83" y="1"/>
                        <a:pt x="86" y="2"/>
                      </a:cubicBezTo>
                      <a:cubicBezTo>
                        <a:pt x="88" y="2"/>
                        <a:pt x="90" y="3"/>
                        <a:pt x="92" y="5"/>
                      </a:cubicBezTo>
                      <a:cubicBezTo>
                        <a:pt x="93" y="7"/>
                        <a:pt x="94" y="8"/>
                        <a:pt x="95" y="10"/>
                      </a:cubicBezTo>
                      <a:close/>
                      <a:moveTo>
                        <a:pt x="38" y="48"/>
                      </a:move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lnTo>
                        <a:pt x="38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>
                    <a:latin typeface="+mj-lt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 bwMode="auto">
            <a:xfrm>
              <a:off x="12080616" y="3580156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+mj-lt"/>
                  <a:ea typeface="+mn-ea"/>
                  <a:cs typeface="Arial"/>
                </a:rPr>
                <a:t>SCENE EU Project</a:t>
              </a:r>
              <a:endParaRPr lang="en-GB" sz="2800">
                <a:solidFill>
                  <a:srgbClr val="4D3164"/>
                </a:solidFill>
                <a:latin typeface="+mj-lt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12080616" y="4633704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+mj-lt"/>
                  <a:ea typeface="+mn-ea"/>
                  <a:cs typeface="Arial"/>
                </a:rPr>
                <a:t>SCENE EU Project</a:t>
              </a:r>
              <a:endParaRPr lang="en-GB" sz="2800">
                <a:solidFill>
                  <a:srgbClr val="4D3164"/>
                </a:solidFill>
                <a:latin typeface="+mj-lt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12080616" y="5707130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+mj-lt"/>
                  <a:ea typeface="+mn-ea"/>
                  <a:cs typeface="Arial"/>
                </a:rPr>
                <a:t>@SceneProjectEU</a:t>
              </a:r>
              <a:endParaRPr lang="en-GB" sz="2800">
                <a:solidFill>
                  <a:srgbClr val="4D3164"/>
                </a:solidFill>
                <a:latin typeface="+mj-lt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12080616" y="6780556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+mj-lt"/>
                  <a:ea typeface="+mn-ea"/>
                  <a:cs typeface="Arial"/>
                </a:rPr>
                <a:t>@@SCENEEUProject</a:t>
              </a:r>
              <a:endParaRPr lang="en-GB" sz="2800">
                <a:solidFill>
                  <a:srgbClr val="4D3164"/>
                </a:solidFill>
                <a:latin typeface="+mj-lt"/>
                <a:cs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2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8713" y="2008188"/>
            <a:ext cx="15773400" cy="1120775"/>
          </a:xfrm>
        </p:spPr>
        <p:txBody>
          <a:bodyPr/>
          <a:lstStyle>
            <a:lvl1pPr marL="0" indent="0">
              <a:buNone/>
              <a:defRPr/>
            </a:lvl1pPr>
            <a:lvl5pPr marL="2743200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Κεφαλίδα ενότητα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57300" y="1364458"/>
            <a:ext cx="15773400" cy="4279106"/>
          </a:xfrm>
        </p:spPr>
        <p:txBody>
          <a:bodyPr anchor="b"/>
          <a:lstStyle>
            <a:lvl1pPr>
              <a:defRPr sz="90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300" y="5998370"/>
            <a:ext cx="15773400" cy="2250281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57300" y="3042458"/>
            <a:ext cx="7772400" cy="62229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258300" y="3042458"/>
            <a:ext cx="7772400" cy="62229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8713" y="1295564"/>
            <a:ext cx="15901987" cy="814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en-US"/>
              <a:t>Click to edit Master subtitle styles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59682" y="547688"/>
            <a:ext cx="15773400" cy="7174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1259683" y="4056611"/>
            <a:ext cx="7736681" cy="5227884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9258300" y="4056611"/>
            <a:ext cx="7774782" cy="5227884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15979" y="204787"/>
            <a:ext cx="15773400" cy="70961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15979" y="1109285"/>
            <a:ext cx="15773400" cy="5476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Κενή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/>
        </p:nvGraphicFramePr>
        <p:xfrm>
          <a:off x="3048000" y="1928553"/>
          <a:ext cx="12192000" cy="290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b="1">
                          <a:latin typeface="+mj-lt"/>
                        </a:rPr>
                        <a:t>Title</a:t>
                      </a:r>
                      <a:endParaRPr lang="el-GR" b="1">
                        <a:latin typeface="+mj-lt"/>
                      </a:endParaRPr>
                    </a:p>
                  </a:txBody>
                  <a:tcPr anchor="ctr">
                    <a:lnR w="12700" algn="ctr">
                      <a:solidFill>
                        <a:srgbClr val="C8C3DC"/>
                      </a:solidFill>
                    </a:lnR>
                    <a:lnB w="12700" algn="ctr">
                      <a:solidFill>
                        <a:srgbClr val="C8C3DC"/>
                      </a:solidFill>
                    </a:lnB>
                    <a:solidFill>
                      <a:srgbClr val="362A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b="1">
                          <a:latin typeface="+mj-lt"/>
                        </a:rPr>
                        <a:t>Title</a:t>
                      </a:r>
                      <a:endParaRPr lang="el-GR" b="1"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B w="12700" algn="ctr">
                      <a:solidFill>
                        <a:srgbClr val="C8C3DC"/>
                      </a:solidFill>
                    </a:lnB>
                    <a:solidFill>
                      <a:srgbClr val="352A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>
                          <a:latin typeface="+mj-lt"/>
                        </a:rPr>
                        <a:t>Title</a:t>
                      </a:r>
                      <a:endParaRPr lang="el-GR" b="1"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B w="12700" algn="ctr">
                      <a:solidFill>
                        <a:srgbClr val="C8C3DC"/>
                      </a:solidFill>
                    </a:lnB>
                    <a:solidFill>
                      <a:srgbClr val="352A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>
                          <a:latin typeface="+mj-lt"/>
                        </a:rPr>
                        <a:t>Title</a:t>
                      </a:r>
                      <a:endParaRPr lang="el-GR" b="1"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rgbClr val="C8C3DC"/>
                      </a:solidFill>
                    </a:lnL>
                    <a:lnB w="12700" algn="ctr">
                      <a:solidFill>
                        <a:srgbClr val="C8C3DC"/>
                      </a:solidFill>
                    </a:lnB>
                    <a:solidFill>
                      <a:srgbClr val="352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+mj-lt"/>
                        </a:rPr>
                        <a:t>Subtitle</a:t>
                      </a:r>
                      <a:endParaRPr lang="el-GR" sz="24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rgbClr val="5D3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+mj-lt"/>
                        </a:rPr>
                        <a:t>Subtitle</a:t>
                      </a:r>
                      <a:endParaRPr lang="el-GR" sz="24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rgbClr val="5D3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+mj-lt"/>
                        </a:rPr>
                        <a:t>Subtitle</a:t>
                      </a:r>
                      <a:endParaRPr lang="el-GR" sz="24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rgbClr val="5D3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+mj-lt"/>
                        </a:rPr>
                        <a:t>Subtitle</a:t>
                      </a:r>
                      <a:endParaRPr lang="el-GR" sz="24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rgbClr val="C8C3DC"/>
                      </a:solidFill>
                    </a:lnL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rgbClr val="5D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latin typeface="+mj-lt"/>
                      </a:endParaRPr>
                    </a:p>
                  </a:txBody>
                  <a:tcPr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rgbClr val="C8C3DC"/>
                      </a:solidFill>
                    </a:lnL>
                    <a:lnT w="12700" algn="ctr">
                      <a:solidFill>
                        <a:srgbClr val="C8C3DC"/>
                      </a:solidFill>
                    </a:lnT>
                    <a:lnB w="12700" algn="ctr">
                      <a:solidFill>
                        <a:srgbClr val="C8C3D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solidFill>
                          <a:srgbClr val="ECEAF0"/>
                        </a:solidFill>
                        <a:latin typeface="+mj-lt"/>
                      </a:endParaRPr>
                    </a:p>
                  </a:txBody>
                  <a:tcPr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solidFill>
                          <a:srgbClr val="ECEAF0"/>
                        </a:solidFill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rgbClr val="C8C3DC"/>
                      </a:solidFill>
                    </a:lnL>
                    <a:lnR w="12700" algn="ctr">
                      <a:solidFill>
                        <a:srgbClr val="C8C3DC"/>
                      </a:solidFill>
                    </a:lnR>
                    <a:lnT w="12700" algn="ctr">
                      <a:solidFill>
                        <a:srgbClr val="C8C3DC"/>
                      </a:solidFill>
                    </a:lnT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l-GR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rgbClr val="C8C3DC"/>
                      </a:solidFill>
                    </a:lnL>
                    <a:lnT w="12700" algn="ctr">
                      <a:solidFill>
                        <a:srgbClr val="C8C3DC"/>
                      </a:solidFill>
                    </a:lnT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Κενή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Εικόνα 13"/>
          <p:cNvPicPr>
            <a:picLocks noChangeAspect="1"/>
          </p:cNvPicPr>
          <p:nvPr/>
        </p:nvPicPr>
        <p:blipFill>
          <a:blip r:embed="rId19"/>
          <a:srcRect r="23971"/>
          <a:stretch/>
        </p:blipFill>
        <p:spPr bwMode="auto">
          <a:xfrm>
            <a:off x="15406688" y="5391094"/>
            <a:ext cx="2990850" cy="51054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20"/>
          <a:srcRect l="19964"/>
          <a:stretch/>
        </p:blipFill>
        <p:spPr bwMode="auto">
          <a:xfrm>
            <a:off x="0" y="4400550"/>
            <a:ext cx="2119312" cy="58864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21"/>
          <a:srcRect b="17545"/>
          <a:stretch/>
        </p:blipFill>
        <p:spPr bwMode="auto">
          <a:xfrm rot="5400000">
            <a:off x="716565" y="-760584"/>
            <a:ext cx="2087880" cy="35210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28713" y="295652"/>
            <a:ext cx="15773400" cy="88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300" y="3239774"/>
            <a:ext cx="15773400" cy="602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F Din Text Cond Pro"/>
              </a:defRPr>
            </a:lvl1pPr>
          </a:lstStyle>
          <a:p>
            <a:pPr>
              <a:defRPr/>
            </a:pPr>
            <a:fld id="{49F90D09-1906-4468-B40F-9FF64C691EC2}" type="datetimeFigureOut">
              <a:rPr lang="el-GR"/>
              <a:t>16/1/2026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PF Din Text Cond Pro"/>
              </a:defRPr>
            </a:lvl1pPr>
          </a:lstStyle>
          <a:p>
            <a:pPr>
              <a:defRPr/>
            </a:pPr>
            <a:fld id="{1232CE71-7681-4E19-86D8-A0C7CAAF7465}" type="slidenum">
              <a:rPr lang="el-GR"/>
              <a:t>‹#›</a:t>
            </a:fld>
            <a:endParaRPr lang="el-GR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16088622" y="209203"/>
            <a:ext cx="1884156" cy="147580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 bwMode="auto"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1371600">
        <a:lnSpc>
          <a:spcPct val="90000"/>
        </a:lnSpc>
        <a:spcBef>
          <a:spcPts val="0"/>
        </a:spcBef>
        <a:buNone/>
        <a:defRPr lang="en-US" sz="5400" b="1">
          <a:solidFill>
            <a:srgbClr val="362A6E"/>
          </a:solidFill>
          <a:latin typeface="+mj-lt"/>
          <a:ea typeface="+mn-ea"/>
          <a:cs typeface="Arial"/>
        </a:defRPr>
      </a:lvl1pPr>
    </p:titleStyle>
    <p:bodyStyle>
      <a:lvl1pPr marL="0" indent="-342900" algn="l" defTabSz="1371600">
        <a:lnSpc>
          <a:spcPct val="90000"/>
        </a:lnSpc>
        <a:spcBef>
          <a:spcPts val="1500"/>
        </a:spcBef>
        <a:buFont typeface="Arial"/>
        <a:buChar char="•"/>
        <a:defRPr lang="el-GR" sz="3800" b="1">
          <a:solidFill>
            <a:srgbClr val="8A63A9"/>
          </a:solidFill>
          <a:latin typeface="+mj-lt"/>
          <a:ea typeface="+mn-ea"/>
          <a:cs typeface="Arial"/>
        </a:defRPr>
      </a:lvl1pPr>
      <a:lvl2pPr marL="0" indent="-342900" algn="l" defTabSz="1371600">
        <a:lnSpc>
          <a:spcPts val="2600"/>
        </a:lnSpc>
        <a:spcBef>
          <a:spcPts val="750"/>
        </a:spcBef>
        <a:buFont typeface="Arial"/>
        <a:buChar char="•"/>
        <a:defRPr lang="el-GR" sz="3200" b="1">
          <a:solidFill>
            <a:srgbClr val="5D3382"/>
          </a:solidFill>
          <a:latin typeface="+mj-lt"/>
          <a:ea typeface="+mn-ea"/>
          <a:cs typeface="Arial"/>
        </a:defRPr>
      </a:lvl2pPr>
      <a:lvl3pPr marL="17145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3000" i="1">
          <a:solidFill>
            <a:srgbClr val="8A63A9"/>
          </a:solidFill>
          <a:latin typeface="+mj-lt"/>
          <a:ea typeface="+mn-ea"/>
          <a:cs typeface="+mn-cs"/>
        </a:defRPr>
      </a:lvl3pPr>
      <a:lvl4pPr marL="24003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6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30861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Εικόνα 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7" y="2903710"/>
            <a:ext cx="18309469" cy="5063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7" y="7618806"/>
            <a:ext cx="18287204" cy="500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 bwMode="auto">
          <a:xfrm>
            <a:off x="6744601" y="682047"/>
            <a:ext cx="6805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6000">
                <a:solidFill>
                  <a:srgbClr val="352A6E"/>
                </a:solidFill>
                <a:latin typeface="+mj-lt"/>
                <a:cs typeface="Arial"/>
              </a:rPr>
              <a:t>Presenter</a:t>
            </a:r>
            <a:endParaRPr lang="el-GR" sz="6000">
              <a:solidFill>
                <a:srgbClr val="352A6E"/>
              </a:solidFill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744601" y="1774534"/>
            <a:ext cx="680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8A63A9"/>
                </a:solidFill>
                <a:latin typeface="+mj-lt"/>
                <a:cs typeface="Arial"/>
              </a:rPr>
              <a:t>HYPERTECH SA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744601" y="2534086"/>
            <a:ext cx="8042553" cy="43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2800" dirty="0">
                <a:solidFill>
                  <a:srgbClr val="4D3164"/>
                </a:solidFill>
                <a:latin typeface="+mj-lt"/>
                <a:cs typeface="Arial"/>
              </a:rPr>
              <a:t>SCENE Policy workshop, 16.01.2026, Online</a:t>
            </a:r>
            <a:endParaRPr dirty="0"/>
          </a:p>
        </p:txBody>
      </p:sp>
      <p:pic>
        <p:nvPicPr>
          <p:cNvPr id="11" name="Εικόνα 6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8264" y="448957"/>
            <a:ext cx="4877868" cy="3820704"/>
          </a:xfrm>
          <a:prstGeom prst="rect">
            <a:avLst/>
          </a:prstGeom>
        </p:spPr>
      </p:pic>
      <p:pic>
        <p:nvPicPr>
          <p:cNvPr id="12" name="Εικόνα 2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47098" y="9274447"/>
            <a:ext cx="788948" cy="623540"/>
          </a:xfrm>
          <a:prstGeom prst="rect">
            <a:avLst/>
          </a:prstGeom>
        </p:spPr>
      </p:pic>
      <p:pic>
        <p:nvPicPr>
          <p:cNvPr id="13" name="Εικόνα 27"/>
          <p:cNvPicPr>
            <a:picLocks noChangeAspect="1"/>
          </p:cNvPicPr>
          <p:nvPr/>
        </p:nvPicPr>
        <p:blipFill>
          <a:blip r:embed="rId6"/>
          <a:srcRect l="4040" t="23046" r="8081" b="23081"/>
          <a:stretch/>
        </p:blipFill>
        <p:spPr bwMode="auto">
          <a:xfrm>
            <a:off x="9194228" y="8401619"/>
            <a:ext cx="1221052" cy="421052"/>
          </a:xfrm>
          <a:prstGeom prst="rect">
            <a:avLst/>
          </a:prstGeom>
        </p:spPr>
      </p:pic>
      <p:pic>
        <p:nvPicPr>
          <p:cNvPr id="14" name="Εικόνα 2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039867" y="8481190"/>
            <a:ext cx="1778521" cy="333213"/>
          </a:xfrm>
          <a:prstGeom prst="rect">
            <a:avLst/>
          </a:prstGeom>
        </p:spPr>
      </p:pic>
      <p:pic>
        <p:nvPicPr>
          <p:cNvPr id="15" name="Εικόνα 2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215453" y="8349599"/>
            <a:ext cx="1192787" cy="596393"/>
          </a:xfrm>
          <a:prstGeom prst="rect">
            <a:avLst/>
          </a:prstGeom>
        </p:spPr>
      </p:pic>
      <p:pic>
        <p:nvPicPr>
          <p:cNvPr id="16" name="Εικόνα 3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396954" y="9074524"/>
            <a:ext cx="1910696" cy="906916"/>
          </a:xfrm>
          <a:prstGeom prst="rect">
            <a:avLst/>
          </a:prstGeom>
        </p:spPr>
      </p:pic>
      <p:pic>
        <p:nvPicPr>
          <p:cNvPr id="17" name="Εικόνα 3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41152" y="8368031"/>
            <a:ext cx="2420841" cy="714274"/>
          </a:xfrm>
          <a:prstGeom prst="rect">
            <a:avLst/>
          </a:prstGeom>
        </p:spPr>
      </p:pic>
      <p:pic>
        <p:nvPicPr>
          <p:cNvPr id="18" name="Εικόνα 3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945770" y="9155932"/>
            <a:ext cx="860573" cy="860573"/>
          </a:xfrm>
          <a:prstGeom prst="rect">
            <a:avLst/>
          </a:prstGeom>
        </p:spPr>
      </p:pic>
      <p:pic>
        <p:nvPicPr>
          <p:cNvPr id="19" name="Εικόνα 3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30235" y="8346643"/>
            <a:ext cx="2216287" cy="533598"/>
          </a:xfrm>
          <a:prstGeom prst="rect">
            <a:avLst/>
          </a:prstGeom>
        </p:spPr>
      </p:pic>
      <p:pic>
        <p:nvPicPr>
          <p:cNvPr id="20" name="Εικόνα 35"/>
          <p:cNvPicPr>
            <a:picLocks noChangeAspect="1"/>
          </p:cNvPicPr>
          <p:nvPr/>
        </p:nvPicPr>
        <p:blipFill>
          <a:blip r:embed="rId13"/>
          <a:srcRect l="6917" t="18955" r="11382" b="15468"/>
          <a:stretch/>
        </p:blipFill>
        <p:spPr bwMode="auto">
          <a:xfrm>
            <a:off x="5476802" y="8962157"/>
            <a:ext cx="1313557" cy="1054348"/>
          </a:xfrm>
          <a:prstGeom prst="rect">
            <a:avLst/>
          </a:prstGeom>
        </p:spPr>
      </p:pic>
      <p:pic>
        <p:nvPicPr>
          <p:cNvPr id="21" name="Εικόνα 41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24910" y="9350532"/>
            <a:ext cx="2014264" cy="711949"/>
          </a:xfrm>
          <a:prstGeom prst="rect">
            <a:avLst/>
          </a:prstGeom>
        </p:spPr>
      </p:pic>
      <p:pic>
        <p:nvPicPr>
          <p:cNvPr id="22" name="Εικόνα 61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1232354" y="9350532"/>
            <a:ext cx="1696072" cy="395911"/>
          </a:xfrm>
          <a:prstGeom prst="rect">
            <a:avLst/>
          </a:prstGeom>
        </p:spPr>
      </p:pic>
      <p:pic>
        <p:nvPicPr>
          <p:cNvPr id="23" name="Εικόνα 62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9914244" y="9042744"/>
            <a:ext cx="933475" cy="912807"/>
          </a:xfrm>
          <a:prstGeom prst="rect">
            <a:avLst/>
          </a:prstGeom>
        </p:spPr>
      </p:pic>
      <p:pic>
        <p:nvPicPr>
          <p:cNvPr id="24" name="Εικόνα 63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10791824" y="8364169"/>
            <a:ext cx="2135882" cy="567249"/>
          </a:xfrm>
          <a:prstGeom prst="rect">
            <a:avLst/>
          </a:prstGeom>
        </p:spPr>
      </p:pic>
      <p:grpSp>
        <p:nvGrpSpPr>
          <p:cNvPr id="25" name="Ομάδα 67"/>
          <p:cNvGrpSpPr>
            <a:grpSpLocks noChangeAspect="1"/>
          </p:cNvGrpSpPr>
          <p:nvPr/>
        </p:nvGrpSpPr>
        <p:grpSpPr bwMode="auto">
          <a:xfrm>
            <a:off x="14008514" y="8429783"/>
            <a:ext cx="3715985" cy="1747392"/>
            <a:chOff x="15070666" y="8597060"/>
            <a:chExt cx="3552885" cy="1670692"/>
          </a:xfrm>
        </p:grpSpPr>
        <p:pic>
          <p:nvPicPr>
            <p:cNvPr id="26" name="Picture 20" descr="THE USE OF THE EU EMBLEM IN THE CONTEXT OF EU PROGRAMMES 2021-2027"/>
            <p:cNvPicPr>
              <a:picLocks noChangeAspect="1" noChangeArrowheads="1"/>
            </p:cNvPicPr>
            <p:nvPr/>
          </p:nvPicPr>
          <p:blipFill>
            <a:blip r:embed="rId18">
              <a:alphaModFix/>
            </a:blip>
            <a:srcRect r="5132"/>
            <a:stretch/>
          </p:blipFill>
          <p:spPr bwMode="auto">
            <a:xfrm>
              <a:off x="15140209" y="8597060"/>
              <a:ext cx="2996152" cy="694275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15070666" y="9345715"/>
              <a:ext cx="3552885" cy="92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just" defTabSz="137160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>
                  <a:solidFill>
                    <a:srgbClr val="77797C"/>
                  </a:solidFill>
                  <a:latin typeface="+mn-lt"/>
                  <a:cs typeface="Arial"/>
                </a:rPr>
                <a:t>Funded by the European Union’s Horizon Europe Research and Innovation Actions programme under grant agreement No </a:t>
              </a:r>
              <a:r>
                <a:rPr lang="en-GB" sz="1600">
                  <a:solidFill>
                    <a:srgbClr val="77797C"/>
                  </a:solidFill>
                  <a:latin typeface="+mn-lt"/>
                  <a:cs typeface="Arial"/>
                </a:rPr>
                <a:t>101095303.</a:t>
              </a:r>
            </a:p>
          </p:txBody>
        </p:sp>
      </p:grpSp>
      <p:sp>
        <p:nvSpPr>
          <p:cNvPr id="1022015247" name="Rectangle 1"/>
          <p:cNvSpPr/>
          <p:nvPr/>
        </p:nvSpPr>
        <p:spPr bwMode="auto">
          <a:xfrm>
            <a:off x="4490857" y="3405738"/>
            <a:ext cx="84382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5">
              <a:defRPr/>
            </a:pPr>
            <a:r>
              <a:rPr lang="en-US" sz="3650" b="1" dirty="0">
                <a:solidFill>
                  <a:srgbClr val="5D3382"/>
                </a:solidFill>
                <a:latin typeface="PF Din Text Cond Pro"/>
                <a:cs typeface="Arial"/>
              </a:rPr>
              <a:t>Future policy needs for European filmmaking</a:t>
            </a:r>
          </a:p>
          <a:p>
            <a:pPr defTabSz="914445">
              <a:defRPr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47769E-3176-FED2-1C92-32E891B599B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ABCA-4818-B8EC-247B-6EF5C80910E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strongest convergence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A7E35E-973B-327A-DCE4-4B2A312F2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“ONE change” to shift fastest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9E05B5-1AD4-7147-E432-87324B424A02}"/>
              </a:ext>
            </a:extLst>
          </p:cNvPr>
          <p:cNvSpPr txBox="1">
            <a:spLocks/>
          </p:cNvSpPr>
          <p:nvPr/>
        </p:nvSpPr>
        <p:spPr bwMode="auto">
          <a:xfrm>
            <a:off x="1015978" y="2193373"/>
            <a:ext cx="16240055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/>
              <a:t>Round 2: Make funding schemes simpler/faster/more accessible (13/28)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Then:</a:t>
            </a:r>
          </a:p>
          <a:p>
            <a:pPr lvl="1"/>
            <a:r>
              <a:rPr lang="en-US" dirty="0"/>
              <a:t>Platform/streamer rules for fairness &amp; EU visibility</a:t>
            </a:r>
          </a:p>
          <a:p>
            <a:pPr lvl="1"/>
            <a:r>
              <a:rPr lang="en-US" dirty="0"/>
              <a:t>Cross-border cooperation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345490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8DEAB1-34DC-4492-1645-4165E2661BF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9AA0-0FFF-96AA-053F-A3FC41251907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Artificial Intelligence 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EE1133-8673-3F1F-83A4-3C28700F2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Non-negotiables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1A1BDE-4401-ABB0-684D-B13A4B530092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/>
              <a:t>Top “non-negotiables”:</a:t>
            </a:r>
          </a:p>
          <a:p>
            <a:pPr lvl="1"/>
            <a:r>
              <a:rPr lang="en-US" dirty="0"/>
              <a:t>Authorship/credit + human creative control</a:t>
            </a:r>
          </a:p>
          <a:p>
            <a:pPr lvl="1"/>
            <a:r>
              <a:rPr lang="en-US" dirty="0"/>
              <a:t>Transparency / disclosure when AI is used</a:t>
            </a:r>
          </a:p>
          <a:p>
            <a:pPr lvl="1"/>
            <a:r>
              <a:rPr lang="en-US" dirty="0"/>
              <a:t>Human oversight in key creative decisions</a:t>
            </a:r>
          </a:p>
          <a:p>
            <a:pPr lvl="1"/>
            <a:endParaRPr lang="en-US" dirty="0"/>
          </a:p>
          <a:p>
            <a:pPr lvl="0"/>
            <a:r>
              <a:rPr lang="en-US" sz="4000" dirty="0"/>
              <a:t>Also: consent/data rights, labor protection, liability</a:t>
            </a:r>
          </a:p>
        </p:txBody>
      </p:sp>
    </p:spTree>
    <p:extLst>
      <p:ext uri="{BB962C8B-B14F-4D97-AF65-F5344CB8AC3E}">
        <p14:creationId xmlns:p14="http://schemas.microsoft.com/office/powerpoint/2010/main" val="343741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37AFF0-F547-FE9C-87D3-1CDC548AB8E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133-541A-BF25-B318-4444FD6B857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Digital weakest link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CDB59-D5C8-6CB7-3EA8-0F03FC992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It is not where many expect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2B71B3-3875-2300-4976-F26AD8BCC3D8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/>
              <a:t>Weakest link: Distribution / audience reach (15/28)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Biggest integration barriers:</a:t>
            </a:r>
          </a:p>
          <a:p>
            <a:pPr lvl="1"/>
            <a:r>
              <a:rPr lang="en-US" dirty="0"/>
              <a:t>AI risks</a:t>
            </a:r>
          </a:p>
          <a:p>
            <a:pPr lvl="1"/>
            <a:r>
              <a:rPr lang="en-US" dirty="0"/>
              <a:t>skills/training gaps</a:t>
            </a:r>
          </a:p>
          <a:p>
            <a:pPr lvl="1"/>
            <a:r>
              <a:rPr lang="en-US" dirty="0"/>
              <a:t>unequal access + fast tool obsolescence</a:t>
            </a:r>
          </a:p>
          <a:p>
            <a:pPr lvl="1"/>
            <a:endParaRPr lang="en-US" dirty="0"/>
          </a:p>
          <a:p>
            <a:pPr lvl="0"/>
            <a:r>
              <a:rPr lang="en-US" sz="4000" dirty="0"/>
              <a:t>What helps most: funding reform + training + affordable access</a:t>
            </a:r>
          </a:p>
        </p:txBody>
      </p:sp>
    </p:spTree>
    <p:extLst>
      <p:ext uri="{BB962C8B-B14F-4D97-AF65-F5344CB8AC3E}">
        <p14:creationId xmlns:p14="http://schemas.microsoft.com/office/powerpoint/2010/main" val="358077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338CAB6-E75C-2907-1CD7-68E2AAAE878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0385-4DB1-67AB-3A54-E8D66EBE000D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r>
              <a:rPr lang="en-US" dirty="0"/>
              <a:t>External pressure + 2035 outlook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ACDB239-7600-406F-B77A-9A8E6A7B7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Future expectations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042817-2B51-1701-445E-69CB2DF3DCDE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Biggest external risk signal: funding tightens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Platform rule changes: medium-to-high impact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2035 expectations: mixed (tech-led growth vs moderate growth vs stagnation)</a:t>
            </a:r>
          </a:p>
        </p:txBody>
      </p:sp>
    </p:spTree>
    <p:extLst>
      <p:ext uri="{BB962C8B-B14F-4D97-AF65-F5344CB8AC3E}">
        <p14:creationId xmlns:p14="http://schemas.microsoft.com/office/powerpoint/2010/main" val="248031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C3AEF4-B26C-2849-C862-12D04C12A80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1711-8AF7-B50B-169E-CBB636319F66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Concrete policy options (examples)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C1168D5-C2D6-DF69-A489-A1EBD77D9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What to react to during discussion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04EA48AC-B236-CDAB-327D-6F81861A038A}"/>
              </a:ext>
            </a:extLst>
          </p:cNvPr>
          <p:cNvSpPr/>
          <p:nvPr/>
        </p:nvSpPr>
        <p:spPr>
          <a:xfrm>
            <a:off x="1513265" y="2723606"/>
            <a:ext cx="3576218" cy="5257800"/>
          </a:xfrm>
          <a:prstGeom prst="roundRect">
            <a:avLst/>
          </a:prstGeom>
          <a:solidFill>
            <a:srgbClr val="EAF3F7"/>
          </a:solidFill>
          <a:ln w="12700">
            <a:solidFill>
              <a:srgbClr val="D6E3EA"/>
            </a:solidFill>
            <a:prstDash val="solid"/>
          </a:ln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74A39134-6E95-140A-8F56-B38E2077DADA}"/>
              </a:ext>
            </a:extLst>
          </p:cNvPr>
          <p:cNvSpPr/>
          <p:nvPr/>
        </p:nvSpPr>
        <p:spPr>
          <a:xfrm>
            <a:off x="1513265" y="2723606"/>
            <a:ext cx="3576218" cy="54864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08E9F526-9584-98DD-E723-4A095CD670A6}"/>
              </a:ext>
            </a:extLst>
          </p:cNvPr>
          <p:cNvSpPr/>
          <p:nvPr/>
        </p:nvSpPr>
        <p:spPr>
          <a:xfrm>
            <a:off x="1696145" y="2833334"/>
            <a:ext cx="321045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 Funding usability (fast wins)</a:t>
            </a:r>
            <a:endParaRPr lang="en-US" sz="2000" dirty="0"/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21468DDD-0C3E-A666-CA98-FF3DFA7C5FD0}"/>
              </a:ext>
            </a:extLst>
          </p:cNvPr>
          <p:cNvSpPr/>
          <p:nvPr/>
        </p:nvSpPr>
        <p:spPr>
          <a:xfrm>
            <a:off x="1741865" y="3455126"/>
            <a:ext cx="3119018" cy="434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Lighter application pathway for smaller projects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time-to-decision targets and criteria transparency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duplicated admin across schemes where possible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Fairer access across regions and organisational sizes</a:t>
            </a:r>
            <a:endParaRPr lang="en-US" sz="2000" dirty="0"/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DB1E9204-A688-D58B-2887-EDE86299F187}"/>
              </a:ext>
            </a:extLst>
          </p:cNvPr>
          <p:cNvSpPr/>
          <p:nvPr/>
        </p:nvSpPr>
        <p:spPr>
          <a:xfrm>
            <a:off x="6454552" y="2723606"/>
            <a:ext cx="3576218" cy="5257800"/>
          </a:xfrm>
          <a:prstGeom prst="roundRect">
            <a:avLst/>
          </a:prstGeom>
          <a:solidFill>
            <a:srgbClr val="EAF3F7"/>
          </a:solidFill>
          <a:ln w="12700">
            <a:solidFill>
              <a:srgbClr val="D6E3EA"/>
            </a:solidFill>
            <a:prstDash val="solid"/>
          </a:ln>
        </p:spPr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92B1DB95-6E33-A76C-5C03-44D75A7E3421}"/>
              </a:ext>
            </a:extLst>
          </p:cNvPr>
          <p:cNvSpPr/>
          <p:nvPr/>
        </p:nvSpPr>
        <p:spPr>
          <a:xfrm>
            <a:off x="6454552" y="2723606"/>
            <a:ext cx="3576218" cy="54864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01DAB088-DC34-F09E-A06D-D1B6BB6049A1}"/>
              </a:ext>
            </a:extLst>
          </p:cNvPr>
          <p:cNvSpPr/>
          <p:nvPr/>
        </p:nvSpPr>
        <p:spPr>
          <a:xfrm>
            <a:off x="6637432" y="2833334"/>
            <a:ext cx="321045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B) AI baseline governance</a:t>
            </a:r>
            <a:endParaRPr lang="en-US" sz="2000" dirty="0"/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F80F7811-2A2D-F6D7-BDE4-B97869BDC213}"/>
              </a:ext>
            </a:extLst>
          </p:cNvPr>
          <p:cNvSpPr/>
          <p:nvPr/>
        </p:nvSpPr>
        <p:spPr>
          <a:xfrm>
            <a:off x="6683152" y="3455126"/>
            <a:ext cx="3119018" cy="434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Disclosure/transparency when AI is used (proportionate)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Authorship/credit protection + meaningful human control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Contract guidance: rights, remuneration, accountability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implementation support for funds &amp; producers</a:t>
            </a:r>
            <a:endParaRPr lang="en-US" sz="2000" dirty="0"/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4803078A-C850-CF62-A80C-6949502E28C5}"/>
              </a:ext>
            </a:extLst>
          </p:cNvPr>
          <p:cNvSpPr/>
          <p:nvPr/>
        </p:nvSpPr>
        <p:spPr>
          <a:xfrm>
            <a:off x="11173773" y="2723606"/>
            <a:ext cx="3576218" cy="5257800"/>
          </a:xfrm>
          <a:prstGeom prst="roundRect">
            <a:avLst/>
          </a:prstGeom>
          <a:solidFill>
            <a:srgbClr val="EAF3F7"/>
          </a:solidFill>
          <a:ln w="12700">
            <a:solidFill>
              <a:srgbClr val="D6E3EA"/>
            </a:solidFill>
            <a:prstDash val="solid"/>
          </a:ln>
        </p:spPr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3BB65B8C-2107-7BC1-031D-3F6F19AD0F94}"/>
              </a:ext>
            </a:extLst>
          </p:cNvPr>
          <p:cNvSpPr/>
          <p:nvPr/>
        </p:nvSpPr>
        <p:spPr>
          <a:xfrm>
            <a:off x="11173773" y="2723606"/>
            <a:ext cx="3576218" cy="54864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15" name="Text 15">
            <a:extLst>
              <a:ext uri="{FF2B5EF4-FFF2-40B4-BE49-F238E27FC236}">
                <a16:creationId xmlns:a16="http://schemas.microsoft.com/office/drawing/2014/main" id="{0D89FA86-ADCA-24D6-6919-FF36689D7451}"/>
              </a:ext>
            </a:extLst>
          </p:cNvPr>
          <p:cNvSpPr/>
          <p:nvPr/>
        </p:nvSpPr>
        <p:spPr>
          <a:xfrm>
            <a:off x="11356653" y="2833334"/>
            <a:ext cx="321045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C) Distribution &amp; visibility</a:t>
            </a:r>
            <a:endParaRPr lang="en-US" sz="2000" dirty="0"/>
          </a:p>
        </p:txBody>
      </p:sp>
      <p:sp>
        <p:nvSpPr>
          <p:cNvPr id="16" name="Text 16">
            <a:extLst>
              <a:ext uri="{FF2B5EF4-FFF2-40B4-BE49-F238E27FC236}">
                <a16:creationId xmlns:a16="http://schemas.microsoft.com/office/drawing/2014/main" id="{02721004-DEB3-E0BC-7248-8C8AA7F3EA9A}"/>
              </a:ext>
            </a:extLst>
          </p:cNvPr>
          <p:cNvSpPr/>
          <p:nvPr/>
        </p:nvSpPr>
        <p:spPr>
          <a:xfrm>
            <a:off x="11402373" y="3455126"/>
            <a:ext cx="3119018" cy="434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tied to discoverability and long-tail circulation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Improved access to audience insights where feasible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Measures that address imbalance of market power</a:t>
            </a:r>
            <a:endParaRPr lang="en-US" sz="20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Cross-border circulation pathways &amp; interoperability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582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8287543" cy="1028700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" y="4834890"/>
            <a:ext cx="18287543" cy="164592"/>
          </a:xfrm>
          <a:prstGeom prst="rect">
            <a:avLst/>
          </a:prstGeom>
          <a:solidFill>
            <a:srgbClr val="12B5B0"/>
          </a:solidFill>
          <a:ln w="12700">
            <a:solidFill>
              <a:srgbClr val="12B5B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54381" y="3086100"/>
            <a:ext cx="16778783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Interactive session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754381" y="5966460"/>
            <a:ext cx="16778783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DCE7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We’ll prioritise → build packages → stress-test feasibility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CA5053-AB31-089B-B348-48521256198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E61C-2069-8AAD-B02D-4F0F2D8E6560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Interactive prioritization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F4514B-A5F5-C059-2F1A-52AF778D3A18}"/>
              </a:ext>
            </a:extLst>
          </p:cNvPr>
          <p:cNvSpPr txBox="1">
            <a:spLocks/>
          </p:cNvSpPr>
          <p:nvPr/>
        </p:nvSpPr>
        <p:spPr bwMode="auto">
          <a:xfrm>
            <a:off x="1015978" y="2193373"/>
            <a:ext cx="16240055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/>
              <a:t>Please open the link in the chat (Google Form)</a:t>
            </a:r>
          </a:p>
          <a:p>
            <a:pPr lvl="0"/>
            <a:r>
              <a:rPr lang="en-US" sz="4000" dirty="0"/>
              <a:t>Answer as you go </a:t>
            </a:r>
          </a:p>
          <a:p>
            <a:pPr lvl="0"/>
            <a:r>
              <a:rPr lang="en-US" sz="4000" dirty="0"/>
              <a:t>Most questions are quick picks (all optional)</a:t>
            </a:r>
          </a:p>
          <a:p>
            <a:pPr lvl="0"/>
            <a:r>
              <a:rPr lang="en-US" sz="4000" dirty="0"/>
              <a:t>If you get interrupted, submit what you can — partial responses still help</a:t>
            </a:r>
          </a:p>
          <a:p>
            <a:pPr lvl="0"/>
            <a:endParaRPr lang="en-US" sz="4000" dirty="0"/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https://docs.google.com/forms/d/e/1FAIpQLSfyYNzMCbg4_aUND5MBimUsHkA7EHpE7K5ExHcmAFcazdiBWw/viewform?usp=header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288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F0C58CC-3D8C-04F5-40EB-4E53B14D11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1282-5AF1-115A-413F-9E8E6BEC699B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Block 1: Priority direction (Q1–Q3)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D09E50-E830-37A6-F797-4C6B85EC9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(3 minutes)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B6E2A6-2D08-CFDB-9870-C89B16FBC830}"/>
              </a:ext>
            </a:extLst>
          </p:cNvPr>
          <p:cNvSpPr txBox="1">
            <a:spLocks/>
          </p:cNvSpPr>
          <p:nvPr/>
        </p:nvSpPr>
        <p:spPr bwMode="auto">
          <a:xfrm>
            <a:off x="1015978" y="2193373"/>
            <a:ext cx="16240055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4800" dirty="0"/>
          </a:p>
          <a:p>
            <a:pPr lvl="1"/>
            <a:r>
              <a:rPr lang="en-US" sz="4000" dirty="0"/>
              <a:t>Q1: Which policy direction should come first (2026–27)? (Pick 1)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Q2: Your top 2 directions overall (Pick exactly 2)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Q3: In one sentence, what does “success by 2027” look like?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094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B238CE4-AEC5-8DD5-DE98-6AEDAB2D921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394-91B1-70CA-C949-189D63C1DF10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Block 2: Policy packages (Q4–Q5)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E5559E2-0308-2E43-C137-522A26134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(2 minutes)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D90999-5E0E-CA3F-C7EA-90FCFDE44B4C}"/>
              </a:ext>
            </a:extLst>
          </p:cNvPr>
          <p:cNvSpPr txBox="1">
            <a:spLocks/>
          </p:cNvSpPr>
          <p:nvPr/>
        </p:nvSpPr>
        <p:spPr bwMode="auto">
          <a:xfrm>
            <a:off x="1015978" y="2193373"/>
            <a:ext cx="16240055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endParaRPr lang="en-US" sz="4800" dirty="0"/>
          </a:p>
          <a:p>
            <a:pPr lvl="1"/>
            <a:r>
              <a:rPr lang="en-US" sz="4000" dirty="0"/>
              <a:t>Q4: Which two-part package should be </a:t>
            </a:r>
            <a:r>
              <a:rPr lang="en-US" sz="4000" dirty="0" err="1"/>
              <a:t>prioritised</a:t>
            </a:r>
            <a:r>
              <a:rPr lang="en-US" sz="4000" dirty="0"/>
              <a:t> first? (Pick 1)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Q5 (optional): If “Other”, write: [A] + [B]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 indent="0">
              <a:buNone/>
            </a:pP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400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389615-9950-6283-ACA5-F66C84361E6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6E9D-287A-89D9-1025-4F867AAB4601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Block 3: Concrete policy options (Q6–Q7)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5FD5BE6-5519-6EDF-28EB-DFD8C2B16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(3 minutes)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A44BC4-DEC9-FE0B-BB91-A48B5D7D084A}"/>
              </a:ext>
            </a:extLst>
          </p:cNvPr>
          <p:cNvSpPr txBox="1">
            <a:spLocks/>
          </p:cNvSpPr>
          <p:nvPr/>
        </p:nvSpPr>
        <p:spPr bwMode="auto">
          <a:xfrm>
            <a:off x="1015978" y="2193373"/>
            <a:ext cx="16827885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endParaRPr lang="en-US" sz="4800" dirty="0"/>
          </a:p>
          <a:p>
            <a:pPr lvl="1"/>
            <a:r>
              <a:rPr lang="en-US" sz="4000" dirty="0"/>
              <a:t>Q6. Funding usability: pick two measures with biggest impact (Pick exactly 2)</a:t>
            </a:r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Q7 Distribution &amp; visibility: pick two actions that matter most (Pick exactly 2)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 indent="0">
              <a:buNone/>
            </a:pP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648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What we’re doing and why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30405" y="2228069"/>
            <a:ext cx="15188454" cy="6222987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SCENE is running an expert study on policy needs for EU filmmaking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Round 1: mapped themes (exploratory)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Round 2: validates and prioritizes statements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Today: sense-check priorities and sharpen the final policy brief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SCENE’s Policy Delphi exercise (2 rounds)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3CB43E6-3EC9-A8B8-0EAF-4A98CD94EFD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F23F-53EC-38F2-8FB7-8ADD5A7394E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/>
              <a:t>AI governance baseline (Q8–Q10)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4DCB2F7-006F-6164-BE2E-9CF1F4790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(3 minutes)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66F5E4-2E6A-0A9B-3FB8-809B9C58EAAF}"/>
              </a:ext>
            </a:extLst>
          </p:cNvPr>
          <p:cNvSpPr txBox="1">
            <a:spLocks/>
          </p:cNvSpPr>
          <p:nvPr/>
        </p:nvSpPr>
        <p:spPr bwMode="auto">
          <a:xfrm>
            <a:off x="1015978" y="2193373"/>
            <a:ext cx="16827885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en-US" sz="4800" dirty="0"/>
              <a:t>Q8. Pick two non-negotiables for AI governance </a:t>
            </a:r>
            <a:r>
              <a:rPr lang="en-US" sz="4800" i="1" dirty="0"/>
              <a:t>(Pick exactly 2)</a:t>
            </a:r>
          </a:p>
          <a:p>
            <a:pPr lvl="0" indent="0">
              <a:buNone/>
            </a:pPr>
            <a:endParaRPr lang="en-US" sz="4800" dirty="0"/>
          </a:p>
          <a:p>
            <a:pPr lvl="0" indent="0">
              <a:buNone/>
            </a:pPr>
            <a:r>
              <a:rPr lang="en-US" sz="4800" dirty="0"/>
              <a:t>Q9. Wording test keep / reword / no</a:t>
            </a:r>
          </a:p>
          <a:p>
            <a:pPr lvl="0" indent="0">
              <a:buNone/>
            </a:pPr>
            <a:br>
              <a:rPr lang="en-US" sz="4800" dirty="0"/>
            </a:br>
            <a:r>
              <a:rPr lang="en-US" sz="4800" dirty="0"/>
              <a:t>Q10. If rewording (optional): suggest 1–2 sentences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995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7F4C4DB-F41E-01D3-160D-1FD5CDB867D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6D8B-C0C8-3B59-EFF5-274C42BA087B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Feasibility &amp; bottlenecks (Q11–Q12)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1729372-0615-68A4-A1D0-3EB1CADE7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(3 minutes)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32F467-46D7-C3F0-D278-97A77A292AE0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95028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en-US" sz="4800" dirty="0"/>
              <a:t>Q11. Biggest bottleneck to implementing your preferred package (Pick 1)</a:t>
            </a:r>
          </a:p>
          <a:p>
            <a:pPr lvl="0" indent="0">
              <a:buNone/>
            </a:pPr>
            <a:endParaRPr lang="en-US" sz="4800" dirty="0"/>
          </a:p>
          <a:p>
            <a:pPr lvl="0" indent="0">
              <a:buNone/>
            </a:pPr>
            <a:endParaRPr lang="en-US" sz="4800" dirty="0"/>
          </a:p>
          <a:p>
            <a:pPr lvl="0" indent="0">
              <a:buNone/>
            </a:pPr>
            <a:r>
              <a:rPr lang="en-US" sz="4800" dirty="0"/>
              <a:t>Q12. Who must act first? (pick 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122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44C009-26D3-4840-6806-39DDE46FE5A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FAF7-BE9C-ED71-68D8-108ED87CB94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Final inputs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114FB2E-950E-1569-0CA0-B3C6BEED4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(2 minutes)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5352E0-4D98-76FB-0CFB-B543A80C1381}"/>
              </a:ext>
            </a:extLst>
          </p:cNvPr>
          <p:cNvSpPr txBox="1">
            <a:spLocks/>
          </p:cNvSpPr>
          <p:nvPr/>
        </p:nvSpPr>
        <p:spPr bwMode="auto">
          <a:xfrm>
            <a:off x="1564619" y="2337064"/>
            <a:ext cx="1411081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en-US" dirty="0"/>
              <a:t>Q13. One example we should capture: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r>
              <a:rPr lang="en-US" dirty="0"/>
              <a:t> Any concrete example, pain point, or “good practice” we should capture for the policy brief?  </a:t>
            </a:r>
            <a:r>
              <a:rPr lang="en-US" b="0" dirty="0"/>
              <a:t> </a:t>
            </a:r>
            <a:r>
              <a:rPr lang="en-US" dirty="0"/>
              <a:t>(2–5 lines)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81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928523" y="4850586"/>
            <a:ext cx="6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352A6E"/>
                </a:solidFill>
                <a:latin typeface="PF Din Text Cond Pro"/>
                <a:cs typeface="Arial"/>
              </a:rPr>
              <a:t>Visit: </a:t>
            </a:r>
            <a:r>
              <a:rPr lang="en-GB" sz="3200">
                <a:solidFill>
                  <a:srgbClr val="352A6E"/>
                </a:solidFill>
                <a:latin typeface="PF Din Text Cond Pro"/>
                <a:cs typeface="Arial"/>
              </a:rPr>
              <a:t>thesceneproject.eu</a:t>
            </a:r>
            <a:endParaRPr lang="el-GR" sz="4800">
              <a:solidFill>
                <a:srgbClr val="352A6E"/>
              </a:solidFill>
              <a:latin typeface="PF Din Text Cond Pro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79845" y="5739148"/>
            <a:ext cx="6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0">
                <a:solidFill>
                  <a:srgbClr val="8A63A9"/>
                </a:solidFill>
                <a:latin typeface="PF Din Text Cond Pro"/>
                <a:cs typeface="Arial"/>
              </a:rPr>
              <a:t>Contact: info@thesceneproject.eu</a:t>
            </a:r>
            <a:endParaRPr lang="el-GR" sz="3600" b="0">
              <a:solidFill>
                <a:srgbClr val="8A63A9"/>
              </a:solidFill>
              <a:latin typeface="PF Din Text Cond Pro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879845" y="7089006"/>
            <a:ext cx="5339525" cy="4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GB" sz="2800">
                <a:solidFill>
                  <a:srgbClr val="4D3164"/>
                </a:solidFill>
                <a:latin typeface="PF Din Text Cond Pro"/>
                <a:cs typeface="Arial"/>
              </a:rPr>
              <a:t>[insert here individual contact details]</a:t>
            </a:r>
            <a:endParaRPr/>
          </a:p>
        </p:txBody>
      </p:sp>
      <p:pic>
        <p:nvPicPr>
          <p:cNvPr id="5" name="Picture 20" descr="THE USE OF THE EU EMBLEM IN THE CONTEXT OF EU PROGRAMMES 2021-2027"/>
          <p:cNvPicPr>
            <a:picLocks noChangeAspect="1" noChangeArrowheads="1"/>
          </p:cNvPicPr>
          <p:nvPr/>
        </p:nvPicPr>
        <p:blipFill>
          <a:blip r:embed="rId2">
            <a:alphaModFix/>
          </a:blip>
          <a:srcRect r="5132"/>
          <a:stretch/>
        </p:blipFill>
        <p:spPr bwMode="auto">
          <a:xfrm>
            <a:off x="602160" y="8968306"/>
            <a:ext cx="3137373" cy="72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3928523" y="8968306"/>
            <a:ext cx="6117184" cy="69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3716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>
                <a:solidFill>
                  <a:srgbClr val="77797C"/>
                </a:solidFill>
                <a:latin typeface="PF Din Text Cond Pro"/>
                <a:cs typeface="Arial"/>
              </a:rPr>
              <a:t>Funded by the European Union’s Horizon Europe Research and Innovation Actions programme under grant agreement No </a:t>
            </a:r>
            <a:r>
              <a:rPr lang="en-GB" sz="1800">
                <a:solidFill>
                  <a:srgbClr val="77797C"/>
                </a:solidFill>
                <a:latin typeface="PF Din Text Cond Pro"/>
                <a:cs typeface="Arial"/>
              </a:rPr>
              <a:t>101095303.</a:t>
            </a:r>
          </a:p>
        </p:txBody>
      </p:sp>
      <p:pic>
        <p:nvPicPr>
          <p:cNvPr id="7" name="Εικόνα 6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18226" y="813000"/>
            <a:ext cx="4877868" cy="3820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1609567" y="2278048"/>
            <a:ext cx="304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352A6E"/>
                </a:solidFill>
                <a:latin typeface="PF Din Text Cond Pro"/>
                <a:cs typeface="Arial"/>
              </a:rPr>
              <a:t>FOLLOW US</a:t>
            </a:r>
            <a:endParaRPr lang="el-GR" sz="4800">
              <a:solidFill>
                <a:srgbClr val="352A6E"/>
              </a:solidFill>
              <a:latin typeface="PF Din Text Cond Pro"/>
              <a:cs typeface="Arial"/>
            </a:endParaRPr>
          </a:p>
        </p:txBody>
      </p:sp>
      <p:grpSp>
        <p:nvGrpSpPr>
          <p:cNvPr id="9" name="Ομάδα 2"/>
          <p:cNvGrpSpPr/>
          <p:nvPr/>
        </p:nvGrpSpPr>
        <p:grpSpPr bwMode="auto">
          <a:xfrm>
            <a:off x="11768939" y="3388107"/>
            <a:ext cx="4175378" cy="3927093"/>
            <a:chOff x="11111005" y="3388107"/>
            <a:chExt cx="4175378" cy="3927093"/>
          </a:xfrm>
        </p:grpSpPr>
        <p:grpSp>
          <p:nvGrpSpPr>
            <p:cNvPr id="10" name="Ομάδα 1"/>
            <p:cNvGrpSpPr/>
            <p:nvPr userDrawn="1"/>
          </p:nvGrpSpPr>
          <p:grpSpPr bwMode="auto">
            <a:xfrm>
              <a:off x="11111005" y="3388107"/>
              <a:ext cx="708963" cy="3927093"/>
              <a:chOff x="11111005" y="3388107"/>
              <a:chExt cx="450849" cy="2497345"/>
            </a:xfrm>
          </p:grpSpPr>
          <p:grpSp>
            <p:nvGrpSpPr>
              <p:cNvPr id="15" name="Ομάδα 29"/>
              <p:cNvGrpSpPr/>
              <p:nvPr userDrawn="1"/>
            </p:nvGrpSpPr>
            <p:grpSpPr bwMode="auto">
              <a:xfrm>
                <a:off x="11111952" y="3388107"/>
                <a:ext cx="448955" cy="454637"/>
                <a:chOff x="933355" y="5422456"/>
                <a:chExt cx="448955" cy="454637"/>
              </a:xfrm>
            </p:grpSpPr>
            <p:sp>
              <p:nvSpPr>
                <p:cNvPr id="25" name="Oval 5"/>
                <p:cNvSpPr>
                  <a:spLocks noChangeArrowheads="1"/>
                </p:cNvSpPr>
                <p:nvPr/>
              </p:nvSpPr>
              <p:spPr bwMode="auto">
                <a:xfrm>
                  <a:off x="933355" y="5422456"/>
                  <a:ext cx="448955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6" name="Freeform 6"/>
                <p:cNvSpPr/>
                <p:nvPr/>
              </p:nvSpPr>
              <p:spPr bwMode="auto">
                <a:xfrm>
                  <a:off x="1100055" y="5555058"/>
                  <a:ext cx="104188" cy="204587"/>
                </a:xfrm>
                <a:custGeom>
                  <a:avLst/>
                  <a:gdLst>
                    <a:gd name="T0" fmla="*/ 14 w 49"/>
                    <a:gd name="T1" fmla="*/ 52 h 95"/>
                    <a:gd name="T2" fmla="*/ 0 w 49"/>
                    <a:gd name="T3" fmla="*/ 52 h 95"/>
                    <a:gd name="T4" fmla="*/ 0 w 49"/>
                    <a:gd name="T5" fmla="*/ 35 h 95"/>
                    <a:gd name="T6" fmla="*/ 14 w 49"/>
                    <a:gd name="T7" fmla="*/ 35 h 95"/>
                    <a:gd name="T8" fmla="*/ 14 w 49"/>
                    <a:gd name="T9" fmla="*/ 22 h 95"/>
                    <a:gd name="T10" fmla="*/ 20 w 49"/>
                    <a:gd name="T11" fmla="*/ 6 h 95"/>
                    <a:gd name="T12" fmla="*/ 36 w 49"/>
                    <a:gd name="T13" fmla="*/ 0 h 95"/>
                    <a:gd name="T14" fmla="*/ 49 w 49"/>
                    <a:gd name="T15" fmla="*/ 1 h 95"/>
                    <a:gd name="T16" fmla="*/ 49 w 49"/>
                    <a:gd name="T17" fmla="*/ 16 h 95"/>
                    <a:gd name="T18" fmla="*/ 40 w 49"/>
                    <a:gd name="T19" fmla="*/ 16 h 95"/>
                    <a:gd name="T20" fmla="*/ 33 w 49"/>
                    <a:gd name="T21" fmla="*/ 18 h 95"/>
                    <a:gd name="T22" fmla="*/ 32 w 49"/>
                    <a:gd name="T23" fmla="*/ 24 h 95"/>
                    <a:gd name="T24" fmla="*/ 32 w 49"/>
                    <a:gd name="T25" fmla="*/ 35 h 95"/>
                    <a:gd name="T26" fmla="*/ 47 w 49"/>
                    <a:gd name="T27" fmla="*/ 35 h 95"/>
                    <a:gd name="T28" fmla="*/ 45 w 49"/>
                    <a:gd name="T29" fmla="*/ 52 h 95"/>
                    <a:gd name="T30" fmla="*/ 32 w 49"/>
                    <a:gd name="T31" fmla="*/ 52 h 95"/>
                    <a:gd name="T32" fmla="*/ 32 w 49"/>
                    <a:gd name="T33" fmla="*/ 95 h 95"/>
                    <a:gd name="T34" fmla="*/ 14 w 49"/>
                    <a:gd name="T35" fmla="*/ 95 h 95"/>
                    <a:gd name="T36" fmla="*/ 14 w 49"/>
                    <a:gd name="T37" fmla="*/ 5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9" h="95" extrusionOk="0">
                      <a:moveTo>
                        <a:pt x="14" y="5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15"/>
                        <a:pt x="16" y="10"/>
                        <a:pt x="20" y="6"/>
                      </a:cubicBezTo>
                      <a:cubicBezTo>
                        <a:pt x="24" y="2"/>
                        <a:pt x="29" y="0"/>
                        <a:pt x="36" y="0"/>
                      </a:cubicBezTo>
                      <a:cubicBezTo>
                        <a:pt x="41" y="0"/>
                        <a:pt x="46" y="0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7" y="16"/>
                        <a:pt x="34" y="16"/>
                        <a:pt x="33" y="18"/>
                      </a:cubicBezTo>
                      <a:cubicBezTo>
                        <a:pt x="32" y="19"/>
                        <a:pt x="32" y="21"/>
                        <a:pt x="32" y="24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5" y="52"/>
                        <a:pt x="45" y="52"/>
                        <a:pt x="45" y="52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2" y="95"/>
                        <a:pt x="32" y="95"/>
                        <a:pt x="32" y="9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6" name="Ομάδα 32"/>
              <p:cNvGrpSpPr/>
              <p:nvPr userDrawn="1"/>
            </p:nvGrpSpPr>
            <p:grpSpPr bwMode="auto">
              <a:xfrm>
                <a:off x="11111952" y="4749913"/>
                <a:ext cx="448955" cy="454637"/>
                <a:chOff x="4218117" y="5422456"/>
                <a:chExt cx="448955" cy="454637"/>
              </a:xfrm>
            </p:grpSpPr>
            <p:sp>
              <p:nvSpPr>
                <p:cNvPr id="23" name="Oval 11"/>
                <p:cNvSpPr>
                  <a:spLocks noChangeArrowheads="1"/>
                </p:cNvSpPr>
                <p:nvPr/>
              </p:nvSpPr>
              <p:spPr bwMode="auto">
                <a:xfrm>
                  <a:off x="4218117" y="5422456"/>
                  <a:ext cx="448955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4" name="Freeform 12"/>
                <p:cNvSpPr/>
                <p:nvPr/>
              </p:nvSpPr>
              <p:spPr bwMode="auto">
                <a:xfrm>
                  <a:off x="4356403" y="5574002"/>
                  <a:ext cx="193221" cy="161018"/>
                </a:xfrm>
                <a:custGeom>
                  <a:avLst/>
                  <a:gdLst>
                    <a:gd name="T0" fmla="*/ 81 w 91"/>
                    <a:gd name="T1" fmla="*/ 21 h 74"/>
                    <a:gd name="T2" fmla="*/ 75 w 91"/>
                    <a:gd name="T3" fmla="*/ 46 h 74"/>
                    <a:gd name="T4" fmla="*/ 57 w 91"/>
                    <a:gd name="T5" fmla="*/ 66 h 74"/>
                    <a:gd name="T6" fmla="*/ 28 w 91"/>
                    <a:gd name="T7" fmla="*/ 74 h 74"/>
                    <a:gd name="T8" fmla="*/ 0 w 91"/>
                    <a:gd name="T9" fmla="*/ 66 h 74"/>
                    <a:gd name="T10" fmla="*/ 4 w 91"/>
                    <a:gd name="T11" fmla="*/ 66 h 74"/>
                    <a:gd name="T12" fmla="*/ 27 w 91"/>
                    <a:gd name="T13" fmla="*/ 58 h 74"/>
                    <a:gd name="T14" fmla="*/ 16 w 91"/>
                    <a:gd name="T15" fmla="*/ 54 h 74"/>
                    <a:gd name="T16" fmla="*/ 10 w 91"/>
                    <a:gd name="T17" fmla="*/ 45 h 74"/>
                    <a:gd name="T18" fmla="*/ 13 w 91"/>
                    <a:gd name="T19" fmla="*/ 45 h 74"/>
                    <a:gd name="T20" fmla="*/ 18 w 91"/>
                    <a:gd name="T21" fmla="*/ 45 h 74"/>
                    <a:gd name="T22" fmla="*/ 8 w 91"/>
                    <a:gd name="T23" fmla="*/ 38 h 74"/>
                    <a:gd name="T24" fmla="*/ 3 w 91"/>
                    <a:gd name="T25" fmla="*/ 27 h 74"/>
                    <a:gd name="T26" fmla="*/ 3 w 91"/>
                    <a:gd name="T27" fmla="*/ 26 h 74"/>
                    <a:gd name="T28" fmla="*/ 12 w 91"/>
                    <a:gd name="T29" fmla="*/ 29 h 74"/>
                    <a:gd name="T30" fmla="*/ 6 w 91"/>
                    <a:gd name="T31" fmla="*/ 22 h 74"/>
                    <a:gd name="T32" fmla="*/ 3 w 91"/>
                    <a:gd name="T33" fmla="*/ 13 h 74"/>
                    <a:gd name="T34" fmla="*/ 6 w 91"/>
                    <a:gd name="T35" fmla="*/ 4 h 74"/>
                    <a:gd name="T36" fmla="*/ 23 w 91"/>
                    <a:gd name="T37" fmla="*/ 18 h 74"/>
                    <a:gd name="T38" fmla="*/ 44 w 91"/>
                    <a:gd name="T39" fmla="*/ 23 h 74"/>
                    <a:gd name="T40" fmla="*/ 44 w 91"/>
                    <a:gd name="T41" fmla="*/ 19 h 74"/>
                    <a:gd name="T42" fmla="*/ 47 w 91"/>
                    <a:gd name="T43" fmla="*/ 10 h 74"/>
                    <a:gd name="T44" fmla="*/ 53 w 91"/>
                    <a:gd name="T45" fmla="*/ 3 h 74"/>
                    <a:gd name="T46" fmla="*/ 63 w 91"/>
                    <a:gd name="T47" fmla="*/ 0 h 74"/>
                    <a:gd name="T48" fmla="*/ 70 w 91"/>
                    <a:gd name="T49" fmla="*/ 2 h 74"/>
                    <a:gd name="T50" fmla="*/ 76 w 91"/>
                    <a:gd name="T51" fmla="*/ 6 h 74"/>
                    <a:gd name="T52" fmla="*/ 88 w 91"/>
                    <a:gd name="T53" fmla="*/ 2 h 74"/>
                    <a:gd name="T54" fmla="*/ 80 w 91"/>
                    <a:gd name="T55" fmla="*/ 12 h 74"/>
                    <a:gd name="T56" fmla="*/ 91 w 91"/>
                    <a:gd name="T57" fmla="*/ 9 h 74"/>
                    <a:gd name="T58" fmla="*/ 81 w 91"/>
                    <a:gd name="T59" fmla="*/ 19 h 74"/>
                    <a:gd name="T60" fmla="*/ 81 w 91"/>
                    <a:gd name="T61" fmla="*/ 2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" h="74" extrusionOk="0">
                      <a:moveTo>
                        <a:pt x="81" y="21"/>
                      </a:moveTo>
                      <a:cubicBezTo>
                        <a:pt x="81" y="30"/>
                        <a:pt x="79" y="38"/>
                        <a:pt x="75" y="46"/>
                      </a:cubicBezTo>
                      <a:cubicBezTo>
                        <a:pt x="71" y="54"/>
                        <a:pt x="65" y="61"/>
                        <a:pt x="57" y="66"/>
                      </a:cubicBezTo>
                      <a:cubicBezTo>
                        <a:pt x="49" y="71"/>
                        <a:pt x="39" y="74"/>
                        <a:pt x="28" y="74"/>
                      </a:cubicBezTo>
                      <a:cubicBezTo>
                        <a:pt x="18" y="74"/>
                        <a:pt x="8" y="71"/>
                        <a:pt x="0" y="66"/>
                      </a:cubicBezTo>
                      <a:cubicBezTo>
                        <a:pt x="1" y="66"/>
                        <a:pt x="2" y="66"/>
                        <a:pt x="4" y="66"/>
                      </a:cubicBezTo>
                      <a:cubicBezTo>
                        <a:pt x="13" y="66"/>
                        <a:pt x="21" y="63"/>
                        <a:pt x="27" y="58"/>
                      </a:cubicBezTo>
                      <a:cubicBezTo>
                        <a:pt x="23" y="58"/>
                        <a:pt x="20" y="57"/>
                        <a:pt x="16" y="54"/>
                      </a:cubicBezTo>
                      <a:cubicBezTo>
                        <a:pt x="13" y="52"/>
                        <a:pt x="11" y="49"/>
                        <a:pt x="10" y="45"/>
                      </a:cubicBezTo>
                      <a:cubicBezTo>
                        <a:pt x="11" y="45"/>
                        <a:pt x="12" y="45"/>
                        <a:pt x="13" y="45"/>
                      </a:cubicBezTo>
                      <a:cubicBezTo>
                        <a:pt x="15" y="45"/>
                        <a:pt x="17" y="45"/>
                        <a:pt x="18" y="45"/>
                      </a:cubicBezTo>
                      <a:cubicBezTo>
                        <a:pt x="14" y="44"/>
                        <a:pt x="11" y="42"/>
                        <a:pt x="8" y="38"/>
                      </a:cubicBezTo>
                      <a:cubicBezTo>
                        <a:pt x="5" y="35"/>
                        <a:pt x="3" y="31"/>
                        <a:pt x="3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6" y="28"/>
                        <a:pt x="9" y="29"/>
                        <a:pt x="12" y="29"/>
                      </a:cubicBezTo>
                      <a:cubicBezTo>
                        <a:pt x="9" y="27"/>
                        <a:pt x="7" y="25"/>
                        <a:pt x="6" y="22"/>
                      </a:cubicBezTo>
                      <a:cubicBezTo>
                        <a:pt x="4" y="19"/>
                        <a:pt x="3" y="16"/>
                        <a:pt x="3" y="13"/>
                      </a:cubicBezTo>
                      <a:cubicBezTo>
                        <a:pt x="3" y="10"/>
                        <a:pt x="4" y="7"/>
                        <a:pt x="6" y="4"/>
                      </a:cubicBezTo>
                      <a:cubicBezTo>
                        <a:pt x="11" y="10"/>
                        <a:pt x="16" y="14"/>
                        <a:pt x="23" y="18"/>
                      </a:cubicBezTo>
                      <a:cubicBezTo>
                        <a:pt x="30" y="21"/>
                        <a:pt x="37" y="23"/>
                        <a:pt x="44" y="23"/>
                      </a:cubicBezTo>
                      <a:cubicBezTo>
                        <a:pt x="44" y="22"/>
                        <a:pt x="44" y="20"/>
                        <a:pt x="44" y="19"/>
                      </a:cubicBezTo>
                      <a:cubicBezTo>
                        <a:pt x="44" y="16"/>
                        <a:pt x="45" y="13"/>
                        <a:pt x="47" y="10"/>
                      </a:cubicBezTo>
                      <a:cubicBezTo>
                        <a:pt x="48" y="7"/>
                        <a:pt x="51" y="5"/>
                        <a:pt x="53" y="3"/>
                      </a:cubicBezTo>
                      <a:cubicBezTo>
                        <a:pt x="56" y="1"/>
                        <a:pt x="59" y="0"/>
                        <a:pt x="63" y="0"/>
                      </a:cubicBezTo>
                      <a:cubicBezTo>
                        <a:pt x="65" y="0"/>
                        <a:pt x="68" y="1"/>
                        <a:pt x="70" y="2"/>
                      </a:cubicBezTo>
                      <a:cubicBezTo>
                        <a:pt x="72" y="3"/>
                        <a:pt x="75" y="4"/>
                        <a:pt x="76" y="6"/>
                      </a:cubicBezTo>
                      <a:cubicBezTo>
                        <a:pt x="81" y="5"/>
                        <a:pt x="85" y="4"/>
                        <a:pt x="88" y="2"/>
                      </a:cubicBezTo>
                      <a:cubicBezTo>
                        <a:pt x="87" y="6"/>
                        <a:pt x="84" y="10"/>
                        <a:pt x="80" y="12"/>
                      </a:cubicBezTo>
                      <a:cubicBezTo>
                        <a:pt x="84" y="12"/>
                        <a:pt x="87" y="11"/>
                        <a:pt x="91" y="9"/>
                      </a:cubicBezTo>
                      <a:cubicBezTo>
                        <a:pt x="88" y="13"/>
                        <a:pt x="85" y="16"/>
                        <a:pt x="81" y="19"/>
                      </a:cubicBezTo>
                      <a:cubicBezTo>
                        <a:pt x="81" y="19"/>
                        <a:pt x="81" y="20"/>
                        <a:pt x="81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7" name="Ομάδα 41"/>
              <p:cNvGrpSpPr/>
              <p:nvPr userDrawn="1"/>
            </p:nvGrpSpPr>
            <p:grpSpPr bwMode="auto">
              <a:xfrm>
                <a:off x="11111005" y="4069010"/>
                <a:ext cx="450849" cy="454637"/>
                <a:chOff x="933355" y="6122042"/>
                <a:chExt cx="450849" cy="454637"/>
              </a:xfrm>
            </p:grpSpPr>
            <p:sp>
              <p:nvSpPr>
                <p:cNvPr id="21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933355" y="6122042"/>
                  <a:ext cx="450849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2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077324" y="6247067"/>
                  <a:ext cx="172384" cy="174278"/>
                </a:xfrm>
                <a:custGeom>
                  <a:avLst/>
                  <a:gdLst>
                    <a:gd name="T0" fmla="*/ 3 w 80"/>
                    <a:gd name="T1" fmla="*/ 16 h 80"/>
                    <a:gd name="T2" fmla="*/ 0 w 80"/>
                    <a:gd name="T3" fmla="*/ 9 h 80"/>
                    <a:gd name="T4" fmla="*/ 3 w 80"/>
                    <a:gd name="T5" fmla="*/ 3 h 80"/>
                    <a:gd name="T6" fmla="*/ 10 w 80"/>
                    <a:gd name="T7" fmla="*/ 0 h 80"/>
                    <a:gd name="T8" fmla="*/ 16 w 80"/>
                    <a:gd name="T9" fmla="*/ 3 h 80"/>
                    <a:gd name="T10" fmla="*/ 19 w 80"/>
                    <a:gd name="T11" fmla="*/ 9 h 80"/>
                    <a:gd name="T12" fmla="*/ 16 w 80"/>
                    <a:gd name="T13" fmla="*/ 16 h 80"/>
                    <a:gd name="T14" fmla="*/ 10 w 80"/>
                    <a:gd name="T15" fmla="*/ 19 h 80"/>
                    <a:gd name="T16" fmla="*/ 3 w 80"/>
                    <a:gd name="T17" fmla="*/ 16 h 80"/>
                    <a:gd name="T18" fmla="*/ 1 w 80"/>
                    <a:gd name="T19" fmla="*/ 80 h 80"/>
                    <a:gd name="T20" fmla="*/ 1 w 80"/>
                    <a:gd name="T21" fmla="*/ 26 h 80"/>
                    <a:gd name="T22" fmla="*/ 18 w 80"/>
                    <a:gd name="T23" fmla="*/ 26 h 80"/>
                    <a:gd name="T24" fmla="*/ 18 w 80"/>
                    <a:gd name="T25" fmla="*/ 80 h 80"/>
                    <a:gd name="T26" fmla="*/ 1 w 80"/>
                    <a:gd name="T27" fmla="*/ 80 h 80"/>
                    <a:gd name="T28" fmla="*/ 63 w 80"/>
                    <a:gd name="T29" fmla="*/ 80 h 80"/>
                    <a:gd name="T30" fmla="*/ 63 w 80"/>
                    <a:gd name="T31" fmla="*/ 54 h 80"/>
                    <a:gd name="T32" fmla="*/ 62 w 80"/>
                    <a:gd name="T33" fmla="*/ 44 h 80"/>
                    <a:gd name="T34" fmla="*/ 55 w 80"/>
                    <a:gd name="T35" fmla="*/ 40 h 80"/>
                    <a:gd name="T36" fmla="*/ 47 w 80"/>
                    <a:gd name="T37" fmla="*/ 44 h 80"/>
                    <a:gd name="T38" fmla="*/ 45 w 80"/>
                    <a:gd name="T39" fmla="*/ 53 h 80"/>
                    <a:gd name="T40" fmla="*/ 45 w 80"/>
                    <a:gd name="T41" fmla="*/ 80 h 80"/>
                    <a:gd name="T42" fmla="*/ 28 w 80"/>
                    <a:gd name="T43" fmla="*/ 80 h 80"/>
                    <a:gd name="T44" fmla="*/ 28 w 80"/>
                    <a:gd name="T45" fmla="*/ 26 h 80"/>
                    <a:gd name="T46" fmla="*/ 44 w 80"/>
                    <a:gd name="T47" fmla="*/ 26 h 80"/>
                    <a:gd name="T48" fmla="*/ 44 w 80"/>
                    <a:gd name="T49" fmla="*/ 34 h 80"/>
                    <a:gd name="T50" fmla="*/ 45 w 80"/>
                    <a:gd name="T51" fmla="*/ 34 h 80"/>
                    <a:gd name="T52" fmla="*/ 50 w 80"/>
                    <a:gd name="T53" fmla="*/ 28 h 80"/>
                    <a:gd name="T54" fmla="*/ 60 w 80"/>
                    <a:gd name="T55" fmla="*/ 25 h 80"/>
                    <a:gd name="T56" fmla="*/ 76 w 80"/>
                    <a:gd name="T57" fmla="*/ 32 h 80"/>
                    <a:gd name="T58" fmla="*/ 80 w 80"/>
                    <a:gd name="T59" fmla="*/ 51 h 80"/>
                    <a:gd name="T60" fmla="*/ 80 w 80"/>
                    <a:gd name="T61" fmla="*/ 80 h 80"/>
                    <a:gd name="T62" fmla="*/ 63 w 80"/>
                    <a:gd name="T6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80" extrusionOk="0">
                      <a:moveTo>
                        <a:pt x="3" y="16"/>
                      </a:moveTo>
                      <a:cubicBezTo>
                        <a:pt x="1" y="14"/>
                        <a:pt x="0" y="12"/>
                        <a:pt x="0" y="9"/>
                      </a:cubicBezTo>
                      <a:cubicBezTo>
                        <a:pt x="0" y="7"/>
                        <a:pt x="1" y="5"/>
                        <a:pt x="3" y="3"/>
                      </a:cubicBezTo>
                      <a:cubicBezTo>
                        <a:pt x="5" y="1"/>
                        <a:pt x="7" y="0"/>
                        <a:pt x="10" y="0"/>
                      </a:cubicBezTo>
                      <a:cubicBezTo>
                        <a:pt x="12" y="0"/>
                        <a:pt x="15" y="1"/>
                        <a:pt x="16" y="3"/>
                      </a:cubicBezTo>
                      <a:cubicBezTo>
                        <a:pt x="18" y="5"/>
                        <a:pt x="19" y="7"/>
                        <a:pt x="19" y="9"/>
                      </a:cubicBezTo>
                      <a:cubicBezTo>
                        <a:pt x="19" y="12"/>
                        <a:pt x="18" y="14"/>
                        <a:pt x="16" y="16"/>
                      </a:cubicBezTo>
                      <a:cubicBezTo>
                        <a:pt x="15" y="18"/>
                        <a:pt x="12" y="19"/>
                        <a:pt x="10" y="19"/>
                      </a:cubicBezTo>
                      <a:cubicBezTo>
                        <a:pt x="7" y="19"/>
                        <a:pt x="5" y="18"/>
                        <a:pt x="3" y="16"/>
                      </a:cubicBezTo>
                      <a:close/>
                      <a:moveTo>
                        <a:pt x="1" y="80"/>
                      </a:move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80"/>
                        <a:pt x="18" y="80"/>
                        <a:pt x="18" y="80"/>
                      </a:cubicBezTo>
                      <a:lnTo>
                        <a:pt x="1" y="80"/>
                      </a:lnTo>
                      <a:close/>
                      <a:moveTo>
                        <a:pt x="63" y="80"/>
                      </a:move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3" y="49"/>
                        <a:pt x="63" y="46"/>
                        <a:pt x="62" y="44"/>
                      </a:cubicBezTo>
                      <a:cubicBezTo>
                        <a:pt x="61" y="41"/>
                        <a:pt x="59" y="40"/>
                        <a:pt x="55" y="40"/>
                      </a:cubicBezTo>
                      <a:cubicBezTo>
                        <a:pt x="51" y="40"/>
                        <a:pt x="48" y="41"/>
                        <a:pt x="47" y="44"/>
                      </a:cubicBezTo>
                      <a:cubicBezTo>
                        <a:pt x="45" y="46"/>
                        <a:pt x="45" y="49"/>
                        <a:pt x="45" y="53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28" y="80"/>
                        <a:pt x="28" y="80"/>
                        <a:pt x="28" y="80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6" y="31"/>
                        <a:pt x="48" y="29"/>
                        <a:pt x="50" y="28"/>
                      </a:cubicBezTo>
                      <a:cubicBezTo>
                        <a:pt x="53" y="26"/>
                        <a:pt x="56" y="25"/>
                        <a:pt x="60" y="25"/>
                      </a:cubicBezTo>
                      <a:cubicBezTo>
                        <a:pt x="68" y="25"/>
                        <a:pt x="73" y="27"/>
                        <a:pt x="76" y="32"/>
                      </a:cubicBezTo>
                      <a:cubicBezTo>
                        <a:pt x="79" y="36"/>
                        <a:pt x="80" y="42"/>
                        <a:pt x="80" y="51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lnTo>
                        <a:pt x="63" y="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8" name="Ομάδα 63"/>
              <p:cNvGrpSpPr/>
              <p:nvPr userDrawn="1"/>
            </p:nvGrpSpPr>
            <p:grpSpPr bwMode="auto">
              <a:xfrm>
                <a:off x="11111005" y="5430815"/>
                <a:ext cx="450849" cy="454637"/>
                <a:chOff x="4222617" y="6122042"/>
                <a:chExt cx="450849" cy="454637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4222617" y="6122042"/>
                  <a:ext cx="450849" cy="454637"/>
                </a:xfrm>
                <a:prstGeom prst="ellipse">
                  <a:avLst/>
                </a:prstGeom>
                <a:solidFill>
                  <a:srgbClr val="352A6E"/>
                </a:solidFill>
                <a:ln w="269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0" name="Freeform 10"/>
                <p:cNvSpPr>
                  <a:spLocks noEditPoints="1"/>
                </p:cNvSpPr>
                <p:nvPr userDrawn="1"/>
              </p:nvSpPr>
              <p:spPr bwMode="auto">
                <a:xfrm>
                  <a:off x="4343854" y="6271693"/>
                  <a:ext cx="208376" cy="147757"/>
                </a:xfrm>
                <a:custGeom>
                  <a:avLst/>
                  <a:gdLst>
                    <a:gd name="T0" fmla="*/ 95 w 97"/>
                    <a:gd name="T1" fmla="*/ 10 h 68"/>
                    <a:gd name="T2" fmla="*/ 97 w 97"/>
                    <a:gd name="T3" fmla="*/ 25 h 68"/>
                    <a:gd name="T4" fmla="*/ 97 w 97"/>
                    <a:gd name="T5" fmla="*/ 34 h 68"/>
                    <a:gd name="T6" fmla="*/ 97 w 97"/>
                    <a:gd name="T7" fmla="*/ 43 h 68"/>
                    <a:gd name="T8" fmla="*/ 95 w 97"/>
                    <a:gd name="T9" fmla="*/ 58 h 68"/>
                    <a:gd name="T10" fmla="*/ 92 w 97"/>
                    <a:gd name="T11" fmla="*/ 63 h 68"/>
                    <a:gd name="T12" fmla="*/ 86 w 97"/>
                    <a:gd name="T13" fmla="*/ 66 h 68"/>
                    <a:gd name="T14" fmla="*/ 64 w 97"/>
                    <a:gd name="T15" fmla="*/ 68 h 68"/>
                    <a:gd name="T16" fmla="*/ 48 w 97"/>
                    <a:gd name="T17" fmla="*/ 68 h 68"/>
                    <a:gd name="T18" fmla="*/ 32 w 97"/>
                    <a:gd name="T19" fmla="*/ 68 h 68"/>
                    <a:gd name="T20" fmla="*/ 10 w 97"/>
                    <a:gd name="T21" fmla="*/ 66 h 68"/>
                    <a:gd name="T22" fmla="*/ 5 w 97"/>
                    <a:gd name="T23" fmla="*/ 63 h 68"/>
                    <a:gd name="T24" fmla="*/ 2 w 97"/>
                    <a:gd name="T25" fmla="*/ 58 h 68"/>
                    <a:gd name="T26" fmla="*/ 0 w 97"/>
                    <a:gd name="T27" fmla="*/ 43 h 68"/>
                    <a:gd name="T28" fmla="*/ 0 w 97"/>
                    <a:gd name="T29" fmla="*/ 34 h 68"/>
                    <a:gd name="T30" fmla="*/ 0 w 97"/>
                    <a:gd name="T31" fmla="*/ 25 h 68"/>
                    <a:gd name="T32" fmla="*/ 2 w 97"/>
                    <a:gd name="T33" fmla="*/ 10 h 68"/>
                    <a:gd name="T34" fmla="*/ 5 w 97"/>
                    <a:gd name="T35" fmla="*/ 5 h 68"/>
                    <a:gd name="T36" fmla="*/ 10 w 97"/>
                    <a:gd name="T37" fmla="*/ 2 h 68"/>
                    <a:gd name="T38" fmla="*/ 32 w 97"/>
                    <a:gd name="T39" fmla="*/ 0 h 68"/>
                    <a:gd name="T40" fmla="*/ 48 w 97"/>
                    <a:gd name="T41" fmla="*/ 0 h 68"/>
                    <a:gd name="T42" fmla="*/ 64 w 97"/>
                    <a:gd name="T43" fmla="*/ 0 h 68"/>
                    <a:gd name="T44" fmla="*/ 86 w 97"/>
                    <a:gd name="T45" fmla="*/ 2 h 68"/>
                    <a:gd name="T46" fmla="*/ 92 w 97"/>
                    <a:gd name="T47" fmla="*/ 5 h 68"/>
                    <a:gd name="T48" fmla="*/ 95 w 97"/>
                    <a:gd name="T49" fmla="*/ 10 h 68"/>
                    <a:gd name="T50" fmla="*/ 38 w 97"/>
                    <a:gd name="T51" fmla="*/ 48 h 68"/>
                    <a:gd name="T52" fmla="*/ 64 w 97"/>
                    <a:gd name="T53" fmla="*/ 34 h 68"/>
                    <a:gd name="T54" fmla="*/ 38 w 97"/>
                    <a:gd name="T55" fmla="*/ 20 h 68"/>
                    <a:gd name="T56" fmla="*/ 38 w 97"/>
                    <a:gd name="T57" fmla="*/ 4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7" h="68" extrusionOk="0">
                      <a:moveTo>
                        <a:pt x="95" y="10"/>
                      </a:moveTo>
                      <a:cubicBezTo>
                        <a:pt x="96" y="14"/>
                        <a:pt x="96" y="19"/>
                        <a:pt x="97" y="25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6" y="49"/>
                        <a:pt x="96" y="54"/>
                        <a:pt x="95" y="58"/>
                      </a:cubicBezTo>
                      <a:cubicBezTo>
                        <a:pt x="94" y="60"/>
                        <a:pt x="93" y="61"/>
                        <a:pt x="92" y="63"/>
                      </a:cubicBezTo>
                      <a:cubicBezTo>
                        <a:pt x="90" y="64"/>
                        <a:pt x="88" y="65"/>
                        <a:pt x="86" y="66"/>
                      </a:cubicBezTo>
                      <a:cubicBezTo>
                        <a:pt x="83" y="67"/>
                        <a:pt x="76" y="68"/>
                        <a:pt x="64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21" y="68"/>
                        <a:pt x="13" y="67"/>
                        <a:pt x="10" y="66"/>
                      </a:cubicBezTo>
                      <a:cubicBezTo>
                        <a:pt x="8" y="65"/>
                        <a:pt x="6" y="64"/>
                        <a:pt x="5" y="63"/>
                      </a:cubicBezTo>
                      <a:cubicBezTo>
                        <a:pt x="3" y="61"/>
                        <a:pt x="2" y="60"/>
                        <a:pt x="2" y="58"/>
                      </a:cubicBezTo>
                      <a:cubicBezTo>
                        <a:pt x="1" y="54"/>
                        <a:pt x="0" y="49"/>
                        <a:pt x="0" y="43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1"/>
                        <a:pt x="0" y="28"/>
                        <a:pt x="0" y="25"/>
                      </a:cubicBezTo>
                      <a:cubicBezTo>
                        <a:pt x="0" y="19"/>
                        <a:pt x="1" y="14"/>
                        <a:pt x="2" y="10"/>
                      </a:cubicBezTo>
                      <a:cubicBezTo>
                        <a:pt x="2" y="8"/>
                        <a:pt x="3" y="7"/>
                        <a:pt x="5" y="5"/>
                      </a:cubicBezTo>
                      <a:cubicBezTo>
                        <a:pt x="6" y="3"/>
                        <a:pt x="8" y="2"/>
                        <a:pt x="10" y="2"/>
                      </a:cubicBezTo>
                      <a:cubicBezTo>
                        <a:pt x="13" y="1"/>
                        <a:pt x="21" y="0"/>
                        <a:pt x="3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6" y="0"/>
                        <a:pt x="83" y="1"/>
                        <a:pt x="86" y="2"/>
                      </a:cubicBezTo>
                      <a:cubicBezTo>
                        <a:pt x="88" y="2"/>
                        <a:pt x="90" y="3"/>
                        <a:pt x="92" y="5"/>
                      </a:cubicBezTo>
                      <a:cubicBezTo>
                        <a:pt x="93" y="7"/>
                        <a:pt x="94" y="8"/>
                        <a:pt x="95" y="10"/>
                      </a:cubicBezTo>
                      <a:close/>
                      <a:moveTo>
                        <a:pt x="38" y="48"/>
                      </a:move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lnTo>
                        <a:pt x="38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  <p:sp>
          <p:nvSpPr>
            <p:cNvPr id="11" name="TextBox 10"/>
            <p:cNvSpPr txBox="1"/>
            <p:nvPr userDrawn="1"/>
          </p:nvSpPr>
          <p:spPr bwMode="auto">
            <a:xfrm>
              <a:off x="12080616" y="3580156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PF Din Text Cond Pro"/>
                  <a:ea typeface="+mn-ea"/>
                  <a:cs typeface="Arial"/>
                </a:rPr>
                <a:t>SCENE EU Project</a:t>
              </a:r>
              <a:endParaRPr lang="en-GB" sz="2800">
                <a:solidFill>
                  <a:srgbClr val="4D3164"/>
                </a:solidFill>
                <a:latin typeface="PF Din Text Cond Pro"/>
                <a:cs typeface="Arial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 bwMode="auto">
            <a:xfrm>
              <a:off x="12080616" y="4633704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PF Din Text Cond Pro"/>
                  <a:ea typeface="+mn-ea"/>
                  <a:cs typeface="Arial"/>
                </a:rPr>
                <a:t>SCENE EU Project</a:t>
              </a:r>
              <a:endParaRPr lang="en-GB" sz="2800">
                <a:solidFill>
                  <a:srgbClr val="4D3164"/>
                </a:solidFill>
                <a:latin typeface="PF Din Text Cond Pro"/>
                <a:cs typeface="Arial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 bwMode="auto">
            <a:xfrm>
              <a:off x="12080616" y="5707130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PF Din Text Cond Pro"/>
                  <a:ea typeface="+mn-ea"/>
                  <a:cs typeface="Arial"/>
                </a:rPr>
                <a:t>@SceneProjectEU</a:t>
              </a:r>
              <a:endParaRPr lang="en-GB" sz="2800">
                <a:solidFill>
                  <a:srgbClr val="4D3164"/>
                </a:solidFill>
                <a:latin typeface="PF Din Text Cond Pro"/>
                <a:cs typeface="Arial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 bwMode="auto">
            <a:xfrm>
              <a:off x="12080616" y="6780556"/>
              <a:ext cx="3205767" cy="43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2800">
                  <a:solidFill>
                    <a:srgbClr val="4D3164"/>
                  </a:solidFill>
                  <a:latin typeface="PF Din Text Cond Pro"/>
                  <a:ea typeface="+mn-ea"/>
                  <a:cs typeface="Arial"/>
                </a:rPr>
                <a:t>@SCENEEUProject</a:t>
              </a:r>
              <a:endParaRPr lang="en-GB" sz="2800">
                <a:solidFill>
                  <a:srgbClr val="4D3164"/>
                </a:solidFill>
                <a:latin typeface="PF Din Text Cond Pro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44EB507-D1E8-D0A2-8178-77748835071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9D18-D2A2-F2B9-7518-F6E497E58B70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Today’s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BDE7-C912-B6AA-F21E-D1C8393AD430}"/>
              </a:ext>
            </a:extLst>
          </p:cNvPr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 indent="0">
              <a:buNone/>
              <a:defRPr/>
            </a:pPr>
            <a:r>
              <a:rPr lang="en-GB" dirty="0"/>
              <a:t>Expected Outputs: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A ranked shortlist of policy priorities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2–3 “policy packages” (what must move together)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Key implementation bottlenecks &amp; success criteria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A clear prompt to complete Round 2 (for those who haven’t)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6493-2D41-F7BC-5B6A-DF4946B0BFAB}"/>
              </a:ext>
            </a:extLst>
          </p:cNvPr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 indent="0">
              <a:buNone/>
              <a:defRPr/>
            </a:pPr>
            <a:r>
              <a:rPr lang="en-GB" dirty="0"/>
              <a:t>How we’ll work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Short evidence snapshot (Round 1 + what we have so far)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Fast prioritization (Google Form + </a:t>
            </a:r>
            <a:r>
              <a:rPr lang="en-US" dirty="0" err="1"/>
              <a:t>Slido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Chat-based package-building (2-part combinations)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10-minute open discussion buffer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AEA8F-D8CA-2805-8EE4-9BA693419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What we aim to achieve in 2 hours</a:t>
            </a:r>
          </a:p>
        </p:txBody>
      </p:sp>
    </p:spTree>
    <p:extLst>
      <p:ext uri="{BB962C8B-B14F-4D97-AF65-F5344CB8AC3E}">
        <p14:creationId xmlns:p14="http://schemas.microsoft.com/office/powerpoint/2010/main" val="52551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Round 1: What the first stage mapped</a:t>
            </a: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Exploratory expert input (themes &amp; clusters)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9D589B-9B91-C3F7-C76F-3094D939FB20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en-US" dirty="0"/>
              <a:t>Key messages from Round 1</a:t>
            </a:r>
          </a:p>
          <a:p>
            <a:pPr marL="571500" lvl="1" indent="-571500">
              <a:lnSpc>
                <a:spcPct val="100000"/>
              </a:lnSpc>
              <a:defRPr/>
            </a:pPr>
            <a:r>
              <a:rPr lang="en-US" dirty="0"/>
              <a:t>Sector change is systemic: technology, platforms/audiences, and financing conditions are intertwined</a:t>
            </a:r>
          </a:p>
          <a:p>
            <a:pPr marL="571500" lvl="1" indent="-571500">
              <a:lnSpc>
                <a:spcPct val="100000"/>
              </a:lnSpc>
              <a:defRPr/>
            </a:pPr>
            <a:r>
              <a:rPr lang="en-US" dirty="0"/>
              <a:t>Top structural barriers: unequal access to funding; restrictive/outdated frameworks; workforce precarity &amp; skills gaps; rising costs; platform dominance</a:t>
            </a:r>
          </a:p>
          <a:p>
            <a:pPr marL="571500" lvl="1" indent="-571500">
              <a:lnSpc>
                <a:spcPct val="100000"/>
              </a:lnSpc>
              <a:defRPr/>
            </a:pPr>
            <a:r>
              <a:rPr lang="en-US" dirty="0"/>
              <a:t>AI is a major driver, but repeatedly connected to authorship, jobs, and value of creativity (not “just tech”)</a:t>
            </a:r>
          </a:p>
          <a:p>
            <a:pPr marL="571500" lvl="1" indent="-571500">
              <a:lnSpc>
                <a:spcPct val="100000"/>
              </a:lnSpc>
              <a:defRPr/>
            </a:pPr>
            <a:r>
              <a:rPr lang="en-US" dirty="0"/>
              <a:t>EU support perceived as stronger on diversity and moderate on technology; funding/incentives more uneven across contexts</a:t>
            </a:r>
          </a:p>
          <a:p>
            <a:pPr marL="571500" lvl="1" indent="-571500">
              <a:lnSpc>
                <a:spcPct val="100000"/>
              </a:lnSpc>
              <a:defRPr/>
            </a:pPr>
            <a:r>
              <a:rPr lang="en-US" dirty="0"/>
              <a:t>Strongest convergence in “one change only”: simplify access to funding and reduce bureaucracy in practice</a:t>
            </a:r>
          </a:p>
          <a:p>
            <a:pPr marL="571500" indent="-571500"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802035B5-EF55-E6B5-2C81-D325CE4917D1}"/>
              </a:ext>
            </a:extLst>
          </p:cNvPr>
          <p:cNvSpPr/>
          <p:nvPr/>
        </p:nvSpPr>
        <p:spPr>
          <a:xfrm>
            <a:off x="2645228" y="9085217"/>
            <a:ext cx="11848012" cy="685800"/>
          </a:xfrm>
          <a:prstGeom prst="roundRect">
            <a:avLst/>
          </a:prstGeom>
          <a:solidFill>
            <a:srgbClr val="F1FBFA"/>
          </a:solidFill>
          <a:ln w="12700">
            <a:solidFill>
              <a:srgbClr val="BEEDEA"/>
            </a:solidFill>
            <a:prstDash val="solid"/>
          </a:ln>
        </p:spPr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366BBA27-B551-F9D0-565F-C1B8DE07EAB0}"/>
              </a:ext>
            </a:extLst>
          </p:cNvPr>
          <p:cNvSpPr/>
          <p:nvPr/>
        </p:nvSpPr>
        <p:spPr>
          <a:xfrm>
            <a:off x="2873828" y="9222377"/>
            <a:ext cx="118480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ea typeface="Calibri" pitchFamily="34" charset="-122"/>
                <a:cs typeface="Calibri" pitchFamily="34" charset="-120"/>
              </a:rPr>
              <a:t>Takeaway for today: prioritise policy “packages” (bundles), not isolated fixes.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C208560-1121-BB9F-ED88-6039A4C4BC0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E44E-C5B3-8293-FB3C-6E0766F7660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Round 2 so far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3E3B4CC-34DD-7E41-34A9-3D8F8EF7C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Who responded (n=28)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0BF492-756F-3DAF-5A67-BD86E7B64A6F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Early Round 2 sample (n=28, export 15 Jan 2026)</a:t>
            </a:r>
          </a:p>
          <a:p>
            <a:pPr lvl="0"/>
            <a:r>
              <a:rPr lang="en-US" dirty="0"/>
              <a:t>Mix: producers/freelancers, film funds/commissions, tool providers</a:t>
            </a:r>
          </a:p>
          <a:p>
            <a:pPr lvl="0"/>
            <a:r>
              <a:rPr lang="en-US" dirty="0"/>
              <a:t>High experience: most have 11+ years</a:t>
            </a:r>
          </a:p>
          <a:p>
            <a:pPr lvl="0"/>
            <a:r>
              <a:rPr lang="en-US" dirty="0"/>
              <a:t>Note: some regional skew (more Southern Europe)</a:t>
            </a:r>
          </a:p>
          <a:p>
            <a:pPr marL="571500" indent="-571500"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F6D96EF9-EB04-3F42-E146-5D0178E1550F}"/>
              </a:ext>
            </a:extLst>
          </p:cNvPr>
          <p:cNvSpPr/>
          <p:nvPr/>
        </p:nvSpPr>
        <p:spPr bwMode="auto">
          <a:xfrm>
            <a:off x="1665855" y="5748845"/>
            <a:ext cx="14466774" cy="685800"/>
          </a:xfrm>
          <a:prstGeom prst="roundRect">
            <a:avLst/>
          </a:prstGeom>
          <a:solidFill>
            <a:srgbClr val="F1FBFA"/>
          </a:solidFill>
          <a:ln w="12700">
            <a:solidFill>
              <a:srgbClr val="BEEDEA"/>
            </a:solidFill>
            <a:prstDash val="solid"/>
          </a:ln>
        </p:spPr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D6AED4F6-D685-70FD-F3E1-5FFE31DD5C5A}"/>
              </a:ext>
            </a:extLst>
          </p:cNvPr>
          <p:cNvSpPr/>
          <p:nvPr/>
        </p:nvSpPr>
        <p:spPr bwMode="auto">
          <a:xfrm>
            <a:off x="1665855" y="5886005"/>
            <a:ext cx="14473647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lvl="0" defTabSz="914400" rt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ea typeface="Calibri" pitchFamily="34" charset="-122"/>
                <a:cs typeface="Calibri" pitchFamily="34" charset="-120"/>
              </a:rPr>
              <a:t>Link </a:t>
            </a:r>
            <a:r>
              <a:rPr lang="en-US" sz="2800" b="1" kern="1200" dirty="0">
                <a:solidFill>
                  <a:srgbClr val="0F172A"/>
                </a:solidFill>
                <a:ea typeface="Calibri" pitchFamily="34" charset="-122"/>
                <a:cs typeface="Calibri" pitchFamily="34" charset="-120"/>
              </a:rPr>
              <a:t>to survey: https://ec.europa.eu/eusurvey/runner/c8b1a312-3605-f8e5-65b6-d38c9dda03dc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420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6B1FAEF-26C7-5B82-493C-30E25598580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3B80-157C-E47D-A40E-BEBE2DED76E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Draft policy directions to test today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3C4CFE8-9966-AB8C-B734-B3993FB9D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 practical “menu” derived from Round 1 themes</a:t>
            </a:r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A77FEE54-27EE-394D-7957-F8516ECBB91B}"/>
              </a:ext>
            </a:extLst>
          </p:cNvPr>
          <p:cNvSpPr/>
          <p:nvPr/>
        </p:nvSpPr>
        <p:spPr>
          <a:xfrm>
            <a:off x="804518" y="2328453"/>
            <a:ext cx="7488784" cy="183533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6E3EA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190BD103-5CC3-7EB1-004B-BFD2008AAF73}"/>
              </a:ext>
            </a:extLst>
          </p:cNvPr>
          <p:cNvSpPr/>
          <p:nvPr/>
        </p:nvSpPr>
        <p:spPr>
          <a:xfrm>
            <a:off x="1033118" y="2493046"/>
            <a:ext cx="495284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Funding usability reform</a:t>
            </a:r>
            <a:endParaRPr lang="en-US" sz="2800" dirty="0"/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C74C1FA5-30B3-E488-BE8C-23B1569E9E1B}"/>
              </a:ext>
            </a:extLst>
          </p:cNvPr>
          <p:cNvSpPr/>
          <p:nvPr/>
        </p:nvSpPr>
        <p:spPr>
          <a:xfrm>
            <a:off x="1033118" y="2803942"/>
            <a:ext cx="495284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Simpler, faster, fairer access; reduce administrative burden; improve alignment across Europe.</a:t>
            </a:r>
            <a:endParaRPr lang="en-US" sz="2000" dirty="0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5714C485-F96D-7936-C343-0786D19C3CE3}"/>
              </a:ext>
            </a:extLst>
          </p:cNvPr>
          <p:cNvSpPr/>
          <p:nvPr/>
        </p:nvSpPr>
        <p:spPr>
          <a:xfrm>
            <a:off x="9144000" y="2311817"/>
            <a:ext cx="7488784" cy="183533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6E3EA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945DA1E6-6F20-3567-1D8B-A44AD082A2E5}"/>
              </a:ext>
            </a:extLst>
          </p:cNvPr>
          <p:cNvSpPr/>
          <p:nvPr/>
        </p:nvSpPr>
        <p:spPr>
          <a:xfrm>
            <a:off x="9372600" y="2476410"/>
            <a:ext cx="495284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Skills + access at scale</a:t>
            </a:r>
            <a:endParaRPr lang="en-US" sz="2800" dirty="0"/>
          </a:p>
        </p:txBody>
      </p:sp>
      <p:sp>
        <p:nvSpPr>
          <p:cNvPr id="10" name="Text 10">
            <a:extLst>
              <a:ext uri="{FF2B5EF4-FFF2-40B4-BE49-F238E27FC236}">
                <a16:creationId xmlns:a16="http://schemas.microsoft.com/office/drawing/2014/main" id="{667CA766-D177-5113-17F0-4EE708C11787}"/>
              </a:ext>
            </a:extLst>
          </p:cNvPr>
          <p:cNvSpPr/>
          <p:nvPr/>
        </p:nvSpPr>
        <p:spPr>
          <a:xfrm>
            <a:off x="9372600" y="2787306"/>
            <a:ext cx="495284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pipelines, capacity building, and affordable access to tools/infrastructure across regions.</a:t>
            </a:r>
            <a:endParaRPr lang="en-US" sz="2000" dirty="0"/>
          </a:p>
        </p:txBody>
      </p:sp>
      <p:sp>
        <p:nvSpPr>
          <p:cNvPr id="11" name="Shape 11">
            <a:extLst>
              <a:ext uri="{FF2B5EF4-FFF2-40B4-BE49-F238E27FC236}">
                <a16:creationId xmlns:a16="http://schemas.microsoft.com/office/drawing/2014/main" id="{BC85221B-CDF9-2BD5-DA63-C0828D31C55C}"/>
              </a:ext>
            </a:extLst>
          </p:cNvPr>
          <p:cNvSpPr/>
          <p:nvPr/>
        </p:nvSpPr>
        <p:spPr>
          <a:xfrm>
            <a:off x="831755" y="4521315"/>
            <a:ext cx="7488784" cy="183533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6E3EA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21BBEAAA-E545-ED6F-8EEC-3DEFAE5E8963}"/>
              </a:ext>
            </a:extLst>
          </p:cNvPr>
          <p:cNvSpPr/>
          <p:nvPr/>
        </p:nvSpPr>
        <p:spPr>
          <a:xfrm>
            <a:off x="1060355" y="4685908"/>
            <a:ext cx="495284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AI governance baseline</a:t>
            </a:r>
            <a:endParaRPr lang="en-US" sz="2800" dirty="0"/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D123CA21-31A6-8E96-E28F-B1B81075E5F2}"/>
              </a:ext>
            </a:extLst>
          </p:cNvPr>
          <p:cNvSpPr/>
          <p:nvPr/>
        </p:nvSpPr>
        <p:spPr>
          <a:xfrm>
            <a:off x="1060355" y="4996804"/>
            <a:ext cx="495284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rules on authorship/credit, transparency of AI use, accountability, and fair implementation.</a:t>
            </a:r>
            <a:endParaRPr lang="en-US" sz="2000" dirty="0"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AE629AEE-D494-0BF1-6C24-2AB5E76FA77B}"/>
              </a:ext>
            </a:extLst>
          </p:cNvPr>
          <p:cNvSpPr/>
          <p:nvPr/>
        </p:nvSpPr>
        <p:spPr>
          <a:xfrm>
            <a:off x="9144000" y="4521315"/>
            <a:ext cx="7488784" cy="183533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6E3EA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Text 15">
            <a:extLst>
              <a:ext uri="{FF2B5EF4-FFF2-40B4-BE49-F238E27FC236}">
                <a16:creationId xmlns:a16="http://schemas.microsoft.com/office/drawing/2014/main" id="{C000C860-A1C3-5B34-D7FE-DA8170F8D46D}"/>
              </a:ext>
            </a:extLst>
          </p:cNvPr>
          <p:cNvSpPr/>
          <p:nvPr/>
        </p:nvSpPr>
        <p:spPr>
          <a:xfrm>
            <a:off x="9372600" y="4685908"/>
            <a:ext cx="5970494" cy="768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4) Distribution &amp; visibility measures</a:t>
            </a:r>
            <a:endParaRPr lang="en-US" sz="2800" dirty="0"/>
          </a:p>
        </p:txBody>
      </p:sp>
      <p:sp>
        <p:nvSpPr>
          <p:cNvPr id="16" name="Text 16">
            <a:extLst>
              <a:ext uri="{FF2B5EF4-FFF2-40B4-BE49-F238E27FC236}">
                <a16:creationId xmlns:a16="http://schemas.microsoft.com/office/drawing/2014/main" id="{1C9CD496-91E0-CD77-66FC-DF2733CEC8A6}"/>
              </a:ext>
            </a:extLst>
          </p:cNvPr>
          <p:cNvSpPr/>
          <p:nvPr/>
        </p:nvSpPr>
        <p:spPr>
          <a:xfrm>
            <a:off x="9372600" y="5023698"/>
            <a:ext cx="495284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Discoverability, long-tail circulation, and fair conditions in platform-driven distribution.</a:t>
            </a:r>
            <a:endParaRPr lang="en-US" sz="2000" dirty="0"/>
          </a:p>
        </p:txBody>
      </p:sp>
      <p:sp>
        <p:nvSpPr>
          <p:cNvPr id="17" name="Shape 17">
            <a:extLst>
              <a:ext uri="{FF2B5EF4-FFF2-40B4-BE49-F238E27FC236}">
                <a16:creationId xmlns:a16="http://schemas.microsoft.com/office/drawing/2014/main" id="{23446A77-B5F7-2191-68DD-53EC999AFD25}"/>
              </a:ext>
            </a:extLst>
          </p:cNvPr>
          <p:cNvSpPr/>
          <p:nvPr/>
        </p:nvSpPr>
        <p:spPr>
          <a:xfrm>
            <a:off x="4904438" y="6730813"/>
            <a:ext cx="7950950" cy="183533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6E3EA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Text 18">
            <a:extLst>
              <a:ext uri="{FF2B5EF4-FFF2-40B4-BE49-F238E27FC236}">
                <a16:creationId xmlns:a16="http://schemas.microsoft.com/office/drawing/2014/main" id="{6299ED5F-FD28-C5AE-77DB-7CE9EA63BA4A}"/>
              </a:ext>
            </a:extLst>
          </p:cNvPr>
          <p:cNvSpPr/>
          <p:nvPr/>
        </p:nvSpPr>
        <p:spPr>
          <a:xfrm>
            <a:off x="5133037" y="6895406"/>
            <a:ext cx="636419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5) Cross-border integration mechanisms</a:t>
            </a:r>
            <a:endParaRPr lang="en-US" sz="2800" dirty="0"/>
          </a:p>
        </p:txBody>
      </p:sp>
      <p:sp>
        <p:nvSpPr>
          <p:cNvPr id="19" name="Text 19">
            <a:extLst>
              <a:ext uri="{FF2B5EF4-FFF2-40B4-BE49-F238E27FC236}">
                <a16:creationId xmlns:a16="http://schemas.microsoft.com/office/drawing/2014/main" id="{89BC4A8B-D623-6096-12F0-DDD3F58942A1}"/>
              </a:ext>
            </a:extLst>
          </p:cNvPr>
          <p:cNvSpPr/>
          <p:nvPr/>
        </p:nvSpPr>
        <p:spPr>
          <a:xfrm>
            <a:off x="5133037" y="7206302"/>
            <a:ext cx="6364197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Smoother co-production and circulation; interoperability of schemes; reduce fragmentation barriers.</a:t>
            </a:r>
            <a:endParaRPr lang="en-US" sz="2000" dirty="0"/>
          </a:p>
        </p:txBody>
      </p:sp>
      <p:sp>
        <p:nvSpPr>
          <p:cNvPr id="20" name="Text 20">
            <a:extLst>
              <a:ext uri="{FF2B5EF4-FFF2-40B4-BE49-F238E27FC236}">
                <a16:creationId xmlns:a16="http://schemas.microsoft.com/office/drawing/2014/main" id="{C25F9895-71AD-A01A-8206-A131DF0BE1DE}"/>
              </a:ext>
            </a:extLst>
          </p:cNvPr>
          <p:cNvSpPr/>
          <p:nvPr/>
        </p:nvSpPr>
        <p:spPr>
          <a:xfrm>
            <a:off x="831755" y="1806676"/>
            <a:ext cx="13321631" cy="3584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i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Options to prioritise and package.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415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456129-53EF-95D6-FAA3-00A1D8FAEE4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C01E-543F-4178-C946-DD39F15EACB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Trends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6042CA4-0DD2-557B-1108-926CEB878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The “hub” pattern is unchanged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5B3A65-39A6-8B14-A2B4-030EC6E2DCA2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/>
              <a:t>Round 2: AI &amp; workflow automation dominates (25/28)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Other major forces:</a:t>
            </a:r>
          </a:p>
          <a:p>
            <a:pPr lvl="1"/>
            <a:r>
              <a:rPr lang="en-US" dirty="0"/>
              <a:t>Audience/platform shift</a:t>
            </a:r>
          </a:p>
          <a:p>
            <a:pPr lvl="1"/>
            <a:r>
              <a:rPr lang="en-US" dirty="0"/>
              <a:t>Sustainability requirements</a:t>
            </a:r>
          </a:p>
          <a:p>
            <a:pPr lvl="1"/>
            <a:r>
              <a:rPr lang="en-US" dirty="0"/>
              <a:t>Diversity/transnational storytelling</a:t>
            </a:r>
          </a:p>
          <a:p>
            <a:pPr lvl="1"/>
            <a:r>
              <a:rPr lang="en-US" dirty="0"/>
              <a:t>Skills/workforce transformation</a:t>
            </a:r>
          </a:p>
          <a:p>
            <a:pPr marL="571500" indent="-571500"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B253F-DB47-A166-7415-F72864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42" y="3125083"/>
            <a:ext cx="9042676" cy="3665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C349E5-5B40-3634-7750-BEC92601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74" y="6489456"/>
            <a:ext cx="5741168" cy="379754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1C08AD6-6868-D9A0-95AA-8F47C5F62749}"/>
              </a:ext>
            </a:extLst>
          </p:cNvPr>
          <p:cNvSpPr/>
          <p:nvPr/>
        </p:nvSpPr>
        <p:spPr>
          <a:xfrm>
            <a:off x="5759999" y="3020581"/>
            <a:ext cx="3206973" cy="50013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R2                          R1</a:t>
            </a:r>
          </a:p>
        </p:txBody>
      </p:sp>
    </p:spTree>
    <p:extLst>
      <p:ext uri="{BB962C8B-B14F-4D97-AF65-F5344CB8AC3E}">
        <p14:creationId xmlns:p14="http://schemas.microsoft.com/office/powerpoint/2010/main" val="414602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C652B78-5779-392B-93DB-5FED8E7A99A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3DC0-3D02-51C0-9384-46B083FB0E2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Constraints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3A1556-065F-B8C2-2859-28E0E19E0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 pressure triangle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F2A415-99F1-1B1E-F2B2-F30CFC42216D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/>
              <a:t>Top constraints in Round 2:</a:t>
            </a:r>
          </a:p>
          <a:p>
            <a:pPr lvl="1"/>
            <a:r>
              <a:rPr lang="en-US" dirty="0"/>
              <a:t>Rising costs / unsustainable budgets</a:t>
            </a:r>
          </a:p>
          <a:p>
            <a:pPr lvl="1"/>
            <a:r>
              <a:rPr lang="en-US" dirty="0"/>
              <a:t>Unequal access to funding</a:t>
            </a:r>
          </a:p>
          <a:p>
            <a:pPr lvl="1"/>
            <a:r>
              <a:rPr lang="en-US" dirty="0"/>
              <a:t>AI risks to jobs/authorship/value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Next tier: audiences, platform power, working conditions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43D77-A20D-10C2-DFCA-FE3FC213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840" y="1794412"/>
            <a:ext cx="8875252" cy="489592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46CC6D6-4E1B-D395-9A4C-1546C74A5893}"/>
              </a:ext>
            </a:extLst>
          </p:cNvPr>
          <p:cNvSpPr/>
          <p:nvPr/>
        </p:nvSpPr>
        <p:spPr bwMode="auto">
          <a:xfrm>
            <a:off x="6831153" y="1521484"/>
            <a:ext cx="3206973" cy="50013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R2                          R1</a:t>
            </a:r>
          </a:p>
        </p:txBody>
      </p:sp>
    </p:spTree>
    <p:extLst>
      <p:ext uri="{BB962C8B-B14F-4D97-AF65-F5344CB8AC3E}">
        <p14:creationId xmlns:p14="http://schemas.microsoft.com/office/powerpoint/2010/main" val="127373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3ADCC60-25F2-6C7D-09CB-82EE2BA9424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0005-8773-484B-79FF-9A6011BCD26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Driver policy change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7B1A858-12CD-4962-4A73-408974F74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015979" y="1057569"/>
            <a:ext cx="15901987" cy="5708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What policy change “unlocks the others”?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550759-C5C3-CB2D-C132-29174280C500}"/>
              </a:ext>
            </a:extLst>
          </p:cNvPr>
          <p:cNvSpPr txBox="1">
            <a:spLocks/>
          </p:cNvSpPr>
          <p:nvPr/>
        </p:nvSpPr>
        <p:spPr bwMode="auto">
          <a:xfrm>
            <a:off x="1015979" y="2193373"/>
            <a:ext cx="15116650" cy="6222987"/>
          </a:xfrm>
          <a:prstGeom prst="rect">
            <a:avLst/>
          </a:prstGeom>
        </p:spPr>
        <p:txBody>
          <a:bodyPr/>
          <a:lstStyle>
            <a:lvl1pPr marL="0" indent="-342900" algn="l" defTabSz="1371600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lang="el-GR" sz="3800" b="1">
                <a:solidFill>
                  <a:srgbClr val="8A63A9"/>
                </a:solidFill>
                <a:latin typeface="+mj-lt"/>
                <a:ea typeface="+mn-ea"/>
                <a:cs typeface="Arial"/>
              </a:defRPr>
            </a:lvl1pPr>
            <a:lvl2pPr marL="0" indent="-342900" algn="l" defTabSz="1371600">
              <a:lnSpc>
                <a:spcPts val="2600"/>
              </a:lnSpc>
              <a:spcBef>
                <a:spcPts val="750"/>
              </a:spcBef>
              <a:buFont typeface="Arial"/>
              <a:buChar char="•"/>
              <a:defRPr lang="el-GR" sz="3200" b="1">
                <a:solidFill>
                  <a:srgbClr val="5D3382"/>
                </a:solidFill>
                <a:latin typeface="+mj-lt"/>
                <a:ea typeface="+mn-ea"/>
                <a:cs typeface="Arial"/>
              </a:defRPr>
            </a:lvl2pPr>
            <a:lvl3pPr marL="1714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i="1">
                <a:solidFill>
                  <a:srgbClr val="8A63A9"/>
                </a:solidFill>
                <a:latin typeface="+mj-lt"/>
                <a:ea typeface="+mn-ea"/>
                <a:cs typeface="+mn-cs"/>
              </a:defRPr>
            </a:lvl3pPr>
            <a:lvl4pPr marL="2400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0861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/>
              <a:t>Most chosen “unlock” lever:</a:t>
            </a:r>
          </a:p>
          <a:p>
            <a:pPr lvl="1"/>
            <a:r>
              <a:rPr lang="en-US" dirty="0"/>
              <a:t>Simplify funding access &amp; reduce admin burden</a:t>
            </a:r>
          </a:p>
          <a:p>
            <a:pPr lvl="1" indent="0">
              <a:buNone/>
            </a:pPr>
            <a:endParaRPr lang="en-US" dirty="0"/>
          </a:p>
          <a:p>
            <a:pPr lvl="0"/>
            <a:r>
              <a:rPr lang="en-US" sz="4000" dirty="0"/>
              <a:t>Close contenders:</a:t>
            </a:r>
          </a:p>
          <a:p>
            <a:pPr lvl="1"/>
            <a:r>
              <a:rPr lang="en-US" dirty="0"/>
              <a:t>Financing innovation for risk/innovation</a:t>
            </a:r>
          </a:p>
          <a:p>
            <a:pPr lvl="1"/>
            <a:r>
              <a:rPr lang="en-US" dirty="0"/>
              <a:t>Platform fairness / market regulation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0"/>
            <a:r>
              <a:rPr lang="en-US" sz="4000" dirty="0"/>
              <a:t>Also present: IP/rights, cross-border, infrastructure, skills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A64FC-3B3E-C028-DE69-FE5C9AC7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962" y="1870640"/>
            <a:ext cx="8115133" cy="4272741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0604E57-217E-8873-B98B-17FB634FF32E}"/>
              </a:ext>
            </a:extLst>
          </p:cNvPr>
          <p:cNvSpPr/>
          <p:nvPr/>
        </p:nvSpPr>
        <p:spPr bwMode="auto">
          <a:xfrm>
            <a:off x="6831153" y="1521484"/>
            <a:ext cx="3206973" cy="50013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R2                          R1</a:t>
            </a:r>
          </a:p>
        </p:txBody>
      </p:sp>
    </p:spTree>
    <p:extLst>
      <p:ext uri="{BB962C8B-B14F-4D97-AF65-F5344CB8AC3E}">
        <p14:creationId xmlns:p14="http://schemas.microsoft.com/office/powerpoint/2010/main" val="15876178"/>
      </p:ext>
    </p:extLst>
  </p:cSld>
  <p:clrMapOvr>
    <a:masterClrMapping/>
  </p:clrMapOvr>
</p:sld>
</file>

<file path=ppt/theme/theme1.xml><?xml version="1.0" encoding="utf-8"?>
<a:theme xmlns:a="http://schemas.openxmlformats.org/drawingml/2006/main" name="SCENE_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Θέμα του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1323</Words>
  <Application>Microsoft Office PowerPoint</Application>
  <DocSecurity>0</DocSecurity>
  <PresentationFormat>Custom</PresentationFormat>
  <Paragraphs>203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PF Din Text Cond Pro</vt:lpstr>
      <vt:lpstr>SCENE_Theme</vt:lpstr>
      <vt:lpstr>PowerPoint Presentation</vt:lpstr>
      <vt:lpstr>What we’re doing and why </vt:lpstr>
      <vt:lpstr>Today’s goal</vt:lpstr>
      <vt:lpstr>Round 1: What the first stage mapped</vt:lpstr>
      <vt:lpstr>Round 2 so far</vt:lpstr>
      <vt:lpstr>Draft policy directions to test today</vt:lpstr>
      <vt:lpstr>Trends</vt:lpstr>
      <vt:lpstr>Constraints</vt:lpstr>
      <vt:lpstr>Driver policy change</vt:lpstr>
      <vt:lpstr>The strongest convergence</vt:lpstr>
      <vt:lpstr> Artificial Intelligence </vt:lpstr>
      <vt:lpstr>Digital weakest link</vt:lpstr>
      <vt:lpstr>External pressure + 2035 outlook</vt:lpstr>
      <vt:lpstr>Concrete policy options (examples)</vt:lpstr>
      <vt:lpstr>PowerPoint Presentation</vt:lpstr>
      <vt:lpstr>Interactive prioritization</vt:lpstr>
      <vt:lpstr>Block 1: Priority direction (Q1–Q3)</vt:lpstr>
      <vt:lpstr>Block 2: Policy packages (Q4–Q5)</vt:lpstr>
      <vt:lpstr>Block 3: Concrete policy options (Q6–Q7)</vt:lpstr>
      <vt:lpstr>AI governance baseline (Q8–Q10)</vt:lpstr>
      <vt:lpstr>Feasibility &amp; bottlenecks (Q11–Q12)</vt:lpstr>
      <vt:lpstr>Final inputs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Evangelia Tiaka</dc:creator>
  <cp:keywords/>
  <dc:description/>
  <cp:lastModifiedBy>Dimitrios Grigoriadis</cp:lastModifiedBy>
  <cp:revision>32</cp:revision>
  <dcterms:created xsi:type="dcterms:W3CDTF">2023-05-24T13:18:56Z</dcterms:created>
  <dcterms:modified xsi:type="dcterms:W3CDTF">2026-01-16T09:43:16Z</dcterms:modified>
  <cp:category/>
  <dc:identifier/>
  <cp:contentStatus/>
  <dc:language/>
  <cp:version/>
</cp:coreProperties>
</file>